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7" r:id="rId2"/>
    <p:sldId id="259" r:id="rId3"/>
    <p:sldId id="309" r:id="rId4"/>
    <p:sldId id="308" r:id="rId5"/>
    <p:sldId id="328" r:id="rId6"/>
    <p:sldId id="310" r:id="rId7"/>
    <p:sldId id="327" r:id="rId8"/>
    <p:sldId id="314" r:id="rId9"/>
    <p:sldId id="335" r:id="rId10"/>
    <p:sldId id="307" r:id="rId11"/>
    <p:sldId id="329" r:id="rId12"/>
    <p:sldId id="296" r:id="rId13"/>
    <p:sldId id="258" r:id="rId14"/>
    <p:sldId id="303" r:id="rId15"/>
    <p:sldId id="321" r:id="rId16"/>
    <p:sldId id="312" r:id="rId17"/>
    <p:sldId id="313" r:id="rId18"/>
    <p:sldId id="304" r:id="rId19"/>
    <p:sldId id="315" r:id="rId20"/>
    <p:sldId id="316" r:id="rId21"/>
    <p:sldId id="330" r:id="rId22"/>
    <p:sldId id="332" r:id="rId23"/>
    <p:sldId id="331" r:id="rId24"/>
    <p:sldId id="305" r:id="rId25"/>
    <p:sldId id="322" r:id="rId26"/>
    <p:sldId id="317" r:id="rId27"/>
    <p:sldId id="324" r:id="rId28"/>
    <p:sldId id="334" r:id="rId29"/>
    <p:sldId id="306" r:id="rId30"/>
    <p:sldId id="318" r:id="rId31"/>
    <p:sldId id="325" r:id="rId32"/>
    <p:sldId id="319" r:id="rId33"/>
    <p:sldId id="326" r:id="rId34"/>
    <p:sldId id="333" r:id="rId35"/>
    <p:sldId id="298" r:id="rId36"/>
    <p:sldId id="320" r:id="rId37"/>
    <p:sldId id="302" r:id="rId38"/>
    <p:sldId id="274" r:id="rId39"/>
    <p:sldId id="295" r:id="rId40"/>
    <p:sldId id="2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76327"/>
  </p:normalViewPr>
  <p:slideViewPr>
    <p:cSldViewPr snapToGrid="0">
      <p:cViewPr varScale="1">
        <p:scale>
          <a:sx n="96" d="100"/>
          <a:sy n="96" d="100"/>
        </p:scale>
        <p:origin x="14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80231-AB7B-874D-B674-49EF07AED7BF}" type="datetimeFigureOut">
              <a:rPr lang="en-US" smtClean="0"/>
              <a:t>3/16/24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9C49D-15CA-A447-BD10-E17E38EF147F}" type="slidenum">
              <a:rPr lang="en-US" smtClean="0"/>
              <a:t>‹#›</a:t>
            </a:fld>
            <a:endParaRPr lang="en-US"/>
          </a:p>
        </p:txBody>
      </p:sp>
    </p:spTree>
    <p:extLst>
      <p:ext uri="{BB962C8B-B14F-4D97-AF65-F5344CB8AC3E}">
        <p14:creationId xmlns:p14="http://schemas.microsoft.com/office/powerpoint/2010/main" val="3640079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ubmed.ncbi.nlm.nih.gov/2631448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itfl.com/supraventricular-tachycardia-svt-ecg-library/"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litfl.com/ventricular-fibrillation-vf-ecg-library/" TargetMode="External"/><Relationship Id="rId4" Type="http://schemas.openxmlformats.org/officeDocument/2006/relationships/hyperlink" Target="https://litfl.com/pre-excitation-syndromes-ecg-library/"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ncbi.nlm.nih.gov/pmc/articles/PMC4956371/" TargetMode="External"/><Relationship Id="rId3" Type="http://schemas.openxmlformats.org/officeDocument/2006/relationships/hyperlink" Target="https://litfl.com/ashman-phenomenon/" TargetMode="External"/><Relationship Id="rId7" Type="http://schemas.openxmlformats.org/officeDocument/2006/relationships/hyperlink" Target="https://litfl.com/sinus-node-dysfunction-sick-sinus-syndrom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litfl.com/digoxin-toxicity-ecg-library/" TargetMode="External"/><Relationship Id="rId5" Type="http://schemas.openxmlformats.org/officeDocument/2006/relationships/hyperlink" Target="https://litfl.com/hypothermia-ecg-library/" TargetMode="External"/><Relationship Id="rId4" Type="http://schemas.openxmlformats.org/officeDocument/2006/relationships/hyperlink" Target="https://litfl.com/right-bundle-branch-block-rbbb-ecg-librar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ubmed.ncbi.nlm.nih.gov/27354046/"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itfl.com/paediatric-ecg-interpretation-ecg-librar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litfl.com/interventricular-conduction-delay-qrs-widening/" TargetMode="External"/><Relationship Id="rId5" Type="http://schemas.openxmlformats.org/officeDocument/2006/relationships/hyperlink" Target="https://litfl.com/pr-interval-ecg-library/" TargetMode="External"/><Relationship Id="rId4" Type="http://schemas.openxmlformats.org/officeDocument/2006/relationships/hyperlink" Target="https://litfl.com/p-wave-ecg-librar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litfl.com/supraventricular-tachycardia-svt-ecg-library/" TargetMode="External"/><Relationship Id="rId3" Type="http://schemas.openxmlformats.org/officeDocument/2006/relationships/hyperlink" Target="https://www.resus.org.uk/resuscitation-guidelines/" TargetMode="External"/><Relationship Id="rId7" Type="http://schemas.openxmlformats.org/officeDocument/2006/relationships/hyperlink" Target="https://litfl.com/ventricular-tachycardia-monomorphic-ecg-library/"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litfl.com/qt-interval-ecg-library/" TargetMode="External"/><Relationship Id="rId5" Type="http://schemas.openxmlformats.org/officeDocument/2006/relationships/hyperlink" Target="https://litfl.com/st-segment-ecg-library/" TargetMode="External"/><Relationship Id="rId4" Type="http://schemas.openxmlformats.org/officeDocument/2006/relationships/hyperlink" Target="https://litfl.com/premature-ventricular-complex-pvc-ecg-library/" TargetMode="External"/><Relationship Id="rId9" Type="http://schemas.openxmlformats.org/officeDocument/2006/relationships/hyperlink" Target="https://litfl.com/sinus-tachycardia-ecg-library/"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litfl.com/brugada-syndrome-ecg-library/" TargetMode="External"/><Relationship Id="rId13" Type="http://schemas.openxmlformats.org/officeDocument/2006/relationships/hyperlink" Target="https://litfl.com/case-of-commotio-cordis/" TargetMode="External"/><Relationship Id="rId3" Type="http://schemas.openxmlformats.org/officeDocument/2006/relationships/hyperlink" Target="https://litfl.com/myocardial-ischaemia-ecg-library/" TargetMode="External"/><Relationship Id="rId7" Type="http://schemas.openxmlformats.org/officeDocument/2006/relationships/hyperlink" Target="https://litfl.com/long-qt-syndrome/" TargetMode="External"/><Relationship Id="rId12" Type="http://schemas.openxmlformats.org/officeDocument/2006/relationships/hyperlink" Target="https://litfl.com/ecg-findings-in-massive-pericardial-effusion/"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litfl.com/restrictive-cardiomyopathy-ecg-library/" TargetMode="External"/><Relationship Id="rId11" Type="http://schemas.openxmlformats.org/officeDocument/2006/relationships/hyperlink" Target="https://litfl.com/myocarditis-ecg-library/" TargetMode="External"/><Relationship Id="rId5" Type="http://schemas.openxmlformats.org/officeDocument/2006/relationships/hyperlink" Target="https://litfl.com/hypertrophic-cardiomyopathy-hcm-ecg-library/" TargetMode="External"/><Relationship Id="rId10" Type="http://schemas.openxmlformats.org/officeDocument/2006/relationships/hyperlink" Target="https://litfl.com/acute-aortic-dissection/" TargetMode="External"/><Relationship Id="rId4" Type="http://schemas.openxmlformats.org/officeDocument/2006/relationships/hyperlink" Target="https://litfl.com/dilated-cardiomyopathy-dcm-ecg-library/" TargetMode="External"/><Relationship Id="rId9" Type="http://schemas.openxmlformats.org/officeDocument/2006/relationships/hyperlink" Target="https://litfl.com/aortic-stenosis-echocardiography/"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itfl.com/premature-ventricular-complex-pvc-ecg-librar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itfl.com/premature-atrial-complex-pa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everyone for coming tonight.</a:t>
            </a:r>
          </a:p>
          <a:p>
            <a:r>
              <a:rPr lang="en-US" dirty="0"/>
              <a:t>I want to thank and recognize all of you who I have met and spoke with.</a:t>
            </a:r>
            <a:br>
              <a:rPr lang="en-US" dirty="0"/>
            </a:br>
            <a:r>
              <a:rPr lang="en-US" dirty="0"/>
              <a:t>This talk is born out of your suggestions and our conversations. </a:t>
            </a:r>
          </a:p>
          <a:p>
            <a:r>
              <a:rPr lang="en-US" dirty="0"/>
              <a:t>We did low and slow now its on to fast and fierce which is more our speed in the ER, caffeine and junk food.</a:t>
            </a:r>
          </a:p>
          <a:p>
            <a:r>
              <a:rPr lang="en-US" dirty="0"/>
              <a:t>Cardiac conversations can be dense it is easy to get lost, this is an orienting point discussing differentials this is not a discussion of EKG morphology because that is learned by review and active learning w/conversations and patient presentations.</a:t>
            </a:r>
          </a:p>
          <a:p>
            <a:endParaRPr lang="en-US" dirty="0"/>
          </a:p>
          <a:p>
            <a:pPr algn="l"/>
            <a:br>
              <a:rPr lang="en-US" b="0" i="0" dirty="0">
                <a:solidFill>
                  <a:srgbClr val="000000"/>
                </a:solidFill>
                <a:effectLst/>
                <a:highlight>
                  <a:srgbClr val="FFFFFF"/>
                </a:highlight>
                <a:latin typeface="Open Sans" panose="020F0502020204030204" pitchFamily="34" charset="0"/>
              </a:rPr>
            </a:br>
            <a:r>
              <a:rPr lang="en-US" b="0" i="0" dirty="0">
                <a:solidFill>
                  <a:srgbClr val="000000"/>
                </a:solidFill>
                <a:effectLst/>
                <a:highlight>
                  <a:srgbClr val="FFFFFF"/>
                </a:highlight>
                <a:latin typeface="Open Sans" panose="020F0502020204030204" pitchFamily="34" charset="0"/>
              </a:rPr>
              <a:t>Asking these three questions will help classify any tachydysrhythmia in most cases.</a:t>
            </a:r>
          </a:p>
          <a:p>
            <a:pPr algn="l"/>
            <a:r>
              <a:rPr lang="en-US" b="0" i="0" dirty="0">
                <a:solidFill>
                  <a:srgbClr val="000000"/>
                </a:solidFill>
                <a:effectLst/>
                <a:highlight>
                  <a:srgbClr val="FFFFFF"/>
                </a:highlight>
                <a:latin typeface="Open Sans" panose="020B0606030504020204" pitchFamily="34" charset="0"/>
              </a:rPr>
              <a:t>1.     Regular or irregular?</a:t>
            </a:r>
          </a:p>
          <a:p>
            <a:pPr algn="l"/>
            <a:r>
              <a:rPr lang="en-US" b="0" i="0" dirty="0">
                <a:solidFill>
                  <a:srgbClr val="000000"/>
                </a:solidFill>
                <a:effectLst/>
                <a:highlight>
                  <a:srgbClr val="FFFFFF"/>
                </a:highlight>
                <a:latin typeface="Open Sans" panose="020B0606030504020204" pitchFamily="34" charset="0"/>
              </a:rPr>
              <a:t>2.     Narrow or wide QRS?</a:t>
            </a:r>
          </a:p>
          <a:p>
            <a:pPr algn="l"/>
            <a:r>
              <a:rPr lang="en-US" b="0" i="0" dirty="0">
                <a:solidFill>
                  <a:srgbClr val="000000"/>
                </a:solidFill>
                <a:effectLst/>
                <a:highlight>
                  <a:srgbClr val="FFFFFF"/>
                </a:highlight>
                <a:latin typeface="Open Sans" panose="020B0606030504020204" pitchFamily="34" charset="0"/>
              </a:rPr>
              <a:t>3.     Are there P waves? P-QRS relationship? How many P waves for each QRS?</a:t>
            </a:r>
          </a:p>
          <a:p>
            <a:endParaRPr lang="en-US" dirty="0"/>
          </a:p>
        </p:txBody>
      </p:sp>
      <p:sp>
        <p:nvSpPr>
          <p:cNvPr id="4" name="Slide Number Placeholder 3"/>
          <p:cNvSpPr>
            <a:spLocks noGrp="1"/>
          </p:cNvSpPr>
          <p:nvPr>
            <p:ph type="sldNum" sz="quarter" idx="5"/>
          </p:nvPr>
        </p:nvSpPr>
        <p:spPr/>
        <p:txBody>
          <a:bodyPr/>
          <a:lstStyle/>
          <a:p>
            <a:fld id="{36A19359-6D9D-8F46-BA70-0C00C6E299B0}" type="slidenum">
              <a:rPr lang="en-US" smtClean="0"/>
              <a:t>1</a:t>
            </a:fld>
            <a:endParaRPr lang="en-US"/>
          </a:p>
        </p:txBody>
      </p:sp>
    </p:spTree>
    <p:extLst>
      <p:ext uri="{BB962C8B-B14F-4D97-AF65-F5344CB8AC3E}">
        <p14:creationId xmlns:p14="http://schemas.microsoft.com/office/powerpoint/2010/main" val="3653886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effectLst/>
                <a:latin typeface="-apple-system"/>
              </a:rPr>
              <a:t>Regular tachycardia ~140-280 bpm</a:t>
            </a:r>
          </a:p>
          <a:p>
            <a:pPr algn="l">
              <a:buFont typeface="Arial" panose="020B0604020202020204" pitchFamily="34" charset="0"/>
              <a:buChar char="•"/>
            </a:pPr>
            <a:r>
              <a:rPr lang="en-US" b="0" i="0" dirty="0">
                <a:effectLst/>
                <a:latin typeface="-apple-system"/>
              </a:rPr>
              <a:t>Narrow QRS complexes (&lt; 120ms) unless there is co-existing bundle branch block, accessory pathway, or rate-related aberrant conduction</a:t>
            </a:r>
          </a:p>
          <a:p>
            <a:pPr algn="l">
              <a:buFont typeface="Arial" panose="020B0604020202020204" pitchFamily="34" charset="0"/>
              <a:buChar char="•"/>
            </a:pPr>
            <a:r>
              <a:rPr lang="en-US" b="0" i="0" dirty="0">
                <a:effectLst/>
                <a:latin typeface="-apple-system"/>
              </a:rPr>
              <a:t>P waves if visible exhibit retrograde conduction with P-wave inversion in leads II, III, </a:t>
            </a:r>
            <a:r>
              <a:rPr lang="en-US" b="0" i="0" dirty="0" err="1">
                <a:effectLst/>
                <a:latin typeface="-apple-system"/>
              </a:rPr>
              <a:t>aVF</a:t>
            </a:r>
            <a:r>
              <a:rPr lang="en-US" b="0" i="0" dirty="0">
                <a:effectLst/>
                <a:latin typeface="-apple-system"/>
              </a:rPr>
              <a:t>. They may be buried within, visible after, or very rarely visible before the QRS complex</a:t>
            </a:r>
          </a:p>
          <a:p>
            <a:pPr algn="l">
              <a:buFont typeface="Arial" panose="020B0604020202020204" pitchFamily="34" charset="0"/>
              <a:buChar char="•"/>
            </a:pPr>
            <a:endParaRPr lang="en-US" b="0" i="0" dirty="0">
              <a:effectLst/>
              <a:latin typeface="-apple-system"/>
            </a:endParaRPr>
          </a:p>
          <a:p>
            <a:br>
              <a:rPr lang="en-US" dirty="0"/>
            </a:br>
            <a:endParaRPr lang="en-US" b="0" i="0" dirty="0">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17</a:t>
            </a:fld>
            <a:endParaRPr lang="en-US"/>
          </a:p>
        </p:txBody>
      </p:sp>
    </p:spTree>
    <p:extLst>
      <p:ext uri="{BB962C8B-B14F-4D97-AF65-F5344CB8AC3E}">
        <p14:creationId xmlns:p14="http://schemas.microsoft.com/office/powerpoint/2010/main" val="2159852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highlight>
                  <a:srgbClr val="FFFFFF"/>
                </a:highlight>
                <a:latin typeface="Open Sans" panose="020B0606030504020204" pitchFamily="34" charset="0"/>
              </a:rPr>
              <a:t>SVT Treatment</a:t>
            </a:r>
          </a:p>
          <a:p>
            <a:pPr algn="l"/>
            <a:r>
              <a:rPr lang="en-US" b="1" i="0" dirty="0">
                <a:solidFill>
                  <a:srgbClr val="000000"/>
                </a:solidFill>
                <a:effectLst/>
                <a:highlight>
                  <a:srgbClr val="FFFFFF"/>
                </a:highlight>
                <a:latin typeface="Open Sans" panose="020B0606030504020204" pitchFamily="34" charset="0"/>
              </a:rPr>
              <a:t>Vagal maneuvers </a:t>
            </a:r>
            <a:endParaRPr lang="en-US" b="0" i="0" dirty="0">
              <a:solidFill>
                <a:srgbClr val="000000"/>
              </a:solidFill>
              <a:effectLst/>
              <a:highlight>
                <a:srgbClr val="FFFFFF"/>
              </a:highlight>
              <a:latin typeface="Open Sans" panose="020B0606030504020204" pitchFamily="34" charset="0"/>
            </a:endParaRPr>
          </a:p>
          <a:p>
            <a:pPr algn="l"/>
            <a:r>
              <a:rPr lang="en-US" b="0" i="0" dirty="0">
                <a:solidFill>
                  <a:srgbClr val="000000"/>
                </a:solidFill>
                <a:effectLst/>
                <a:highlight>
                  <a:srgbClr val="FFFFFF"/>
                </a:highlight>
                <a:latin typeface="Open Sans" panose="020B0606030504020204" pitchFamily="34" charset="0"/>
              </a:rPr>
              <a:t>The </a:t>
            </a:r>
            <a:r>
              <a:rPr lang="en-US" b="1" i="0" u="sng" strike="noStrike" dirty="0">
                <a:solidFill>
                  <a:srgbClr val="000000"/>
                </a:solidFill>
                <a:effectLst/>
                <a:highlight>
                  <a:srgbClr val="FFFFFF"/>
                </a:highlight>
                <a:latin typeface="Open Sans" panose="020B0606030504020204" pitchFamily="34" charset="0"/>
                <a:hlinkClick r:id="rId3"/>
              </a:rPr>
              <a:t>REVERT trial</a:t>
            </a:r>
            <a:r>
              <a:rPr lang="en-US" b="0" i="0" dirty="0">
                <a:solidFill>
                  <a:srgbClr val="000000"/>
                </a:solidFill>
                <a:effectLst/>
                <a:highlight>
                  <a:srgbClr val="FFFFFF"/>
                </a:highlight>
                <a:latin typeface="Open Sans" panose="020B0606030504020204" pitchFamily="34" charset="0"/>
              </a:rPr>
              <a:t> that compared the effectiveness of a modified vs. “standard” Valsalva blowing into a 10cc </a:t>
            </a:r>
            <a:r>
              <a:rPr lang="en-US" b="0" i="0" dirty="0" err="1">
                <a:solidFill>
                  <a:srgbClr val="000000"/>
                </a:solidFill>
                <a:effectLst/>
                <a:highlight>
                  <a:srgbClr val="FFFFFF"/>
                </a:highlight>
                <a:latin typeface="Open Sans" panose="020B0606030504020204" pitchFamily="34" charset="0"/>
              </a:rPr>
              <a:t>synringe</a:t>
            </a:r>
            <a:r>
              <a:rPr lang="en-US" b="0" i="0" dirty="0">
                <a:solidFill>
                  <a:srgbClr val="000000"/>
                </a:solidFill>
                <a:effectLst/>
                <a:highlight>
                  <a:srgbClr val="FFFFFF"/>
                </a:highlight>
                <a:latin typeface="Open Sans" panose="020B0606030504020204" pitchFamily="34" charset="0"/>
              </a:rPr>
              <a:t> to convert SVT to sinus rhythm showed a NNT = 3, however real world experience does not seem as promising. This difference may be due to the study control group being seated in the “standard” Valsalva group as apposed to supine.</a:t>
            </a:r>
          </a:p>
          <a:p>
            <a:pPr algn="l"/>
            <a:endParaRPr lang="en-US" b="0" i="0" dirty="0">
              <a:solidFill>
                <a:srgbClr val="000000"/>
              </a:solidFill>
              <a:effectLst/>
              <a:highlight>
                <a:srgbClr val="FFFFFF"/>
              </a:highlight>
              <a:latin typeface="Open Sans" panose="020B0606030504020204" pitchFamily="34" charset="0"/>
            </a:endParaRPr>
          </a:p>
          <a:p>
            <a:pPr algn="l"/>
            <a:r>
              <a:rPr lang="en-US" b="0" i="0" dirty="0">
                <a:solidFill>
                  <a:srgbClr val="000000"/>
                </a:solidFill>
                <a:effectLst/>
                <a:highlight>
                  <a:srgbClr val="FFFFFF"/>
                </a:highlight>
                <a:latin typeface="Open Sans" panose="020B0606030504020204" pitchFamily="34" charset="0"/>
              </a:rPr>
              <a:t>What is the preferred medication for conversion of SVT to sinus rhythm, Adenosine or Calcium Channel Blockers (CCBs)?</a:t>
            </a:r>
          </a:p>
          <a:p>
            <a:pPr algn="l"/>
            <a:r>
              <a:rPr lang="en-US" b="0" i="0" dirty="0">
                <a:solidFill>
                  <a:srgbClr val="000000"/>
                </a:solidFill>
                <a:effectLst/>
                <a:highlight>
                  <a:srgbClr val="FFFFFF"/>
                </a:highlight>
                <a:latin typeface="Open Sans" panose="020B0606030504020204" pitchFamily="34" charset="0"/>
              </a:rPr>
              <a:t>Diltiazem is at least as effective as adenosine for conversion of SVT and has the advantage of lasting longer and not inducing an uncomfortable experience (often described as a feeling of near death) for the patient as observed with adenosine.</a:t>
            </a:r>
          </a:p>
          <a:p>
            <a:endParaRPr lang="en-US" dirty="0"/>
          </a:p>
          <a:p>
            <a:r>
              <a:rPr lang="en-US" dirty="0"/>
              <a:t>Unstable – synchronized cardioversion w/ sedation Midazolam</a:t>
            </a:r>
          </a:p>
          <a:p>
            <a:endParaRPr lang="en-US" dirty="0"/>
          </a:p>
          <a:p>
            <a:r>
              <a:rPr lang="en-US" dirty="0"/>
              <a:t>Adenosine 12mg rapid IV push arm up good line.</a:t>
            </a:r>
          </a:p>
          <a:p>
            <a:r>
              <a:rPr lang="en-US" dirty="0"/>
              <a:t>Diltiazem .25mg/kg max to 20mg, 10mg  vs. Metoprolol – pick one and stick to it.</a:t>
            </a:r>
          </a:p>
          <a:p>
            <a:endParaRPr lang="en-US" dirty="0"/>
          </a:p>
          <a:p>
            <a:pPr>
              <a:buFont typeface="Arial" panose="020B0604020202020204" pitchFamily="34" charset="0"/>
              <a:buChar char="•"/>
            </a:pPr>
            <a:r>
              <a:rPr lang="en-US" sz="1800" dirty="0">
                <a:effectLst/>
                <a:highlight>
                  <a:srgbClr val="FFFFFF"/>
                </a:highlight>
                <a:latin typeface="Calibri" panose="020F0502020204030204" pitchFamily="34" charset="0"/>
              </a:rPr>
              <a:t>Maximum dose of antiarrhythmic should be given prior to changing to another antiarrhythmic. </a:t>
            </a:r>
          </a:p>
          <a:p>
            <a:pPr>
              <a:buFont typeface="Arial" panose="020B0604020202020204" pitchFamily="34" charset="0"/>
              <a:buChar char="•"/>
            </a:pPr>
            <a:r>
              <a:rPr lang="en-US" sz="1800" dirty="0">
                <a:effectLst/>
                <a:highlight>
                  <a:srgbClr val="FFFFFF"/>
                </a:highlight>
                <a:latin typeface="Calibri" panose="020F0502020204030204" pitchFamily="34" charset="0"/>
              </a:rPr>
              <a:t>Adenosine administration should be followed by a 10 ml flush of NS.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The initial dose for adenosine should be reduced to 6 mg and the repeat dose should be reduced to 12 mg in patients taking dipyridamole and those that are status post cardiac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transplant.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Theophylline and caffeine (methylxanthines) competitively antagonize adenosine's effects; an increased dose of adenosine may be required. </a:t>
            </a:r>
            <a:endParaRPr lang="en-US" sz="1800" dirty="0">
              <a:effectLst/>
              <a:highlight>
                <a:srgbClr val="FFFFFF"/>
              </a:highlight>
              <a:latin typeface="SymbolMT"/>
            </a:endParaRPr>
          </a:p>
          <a:p>
            <a:pPr>
              <a:buFont typeface="Arial" panose="020B0604020202020204" pitchFamily="34" charset="0"/>
              <a:buChar char="•"/>
            </a:pPr>
            <a:endParaRPr lang="en-US" sz="1800" dirty="0">
              <a:effectLst/>
              <a:highlight>
                <a:srgbClr val="FFFFFF"/>
              </a:highlight>
              <a:latin typeface="SymbolMT"/>
            </a:endParaRP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18</a:t>
            </a:fld>
            <a:endParaRPr lang="en-US"/>
          </a:p>
        </p:txBody>
      </p:sp>
    </p:spTree>
    <p:extLst>
      <p:ext uri="{BB962C8B-B14F-4D97-AF65-F5344CB8AC3E}">
        <p14:creationId xmlns:p14="http://schemas.microsoft.com/office/powerpoint/2010/main" val="2176102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effectLst/>
                <a:latin typeface="-apple-system"/>
              </a:rPr>
              <a:t>Narrow complex tachycardia</a:t>
            </a:r>
          </a:p>
          <a:p>
            <a:pPr algn="l">
              <a:buFont typeface="Arial" panose="020B0604020202020204" pitchFamily="34" charset="0"/>
              <a:buChar char="•"/>
            </a:pPr>
            <a:r>
              <a:rPr lang="en-US" b="0" i="0" dirty="0">
                <a:effectLst/>
                <a:latin typeface="-apple-system"/>
              </a:rPr>
              <a:t>Regular atrial activity at ~300 bpm</a:t>
            </a:r>
          </a:p>
          <a:p>
            <a:pPr algn="l">
              <a:buFont typeface="Arial" panose="020B0604020202020204" pitchFamily="34" charset="0"/>
              <a:buChar char="•"/>
            </a:pPr>
            <a:r>
              <a:rPr lang="en-US" b="0" i="0" dirty="0">
                <a:effectLst/>
                <a:latin typeface="-apple-system"/>
              </a:rPr>
              <a:t>Loss of the isoelectric baseline</a:t>
            </a:r>
          </a:p>
          <a:p>
            <a:pPr algn="l">
              <a:buFont typeface="Arial" panose="020B0604020202020204" pitchFamily="34" charset="0"/>
              <a:buChar char="•"/>
            </a:pPr>
            <a:r>
              <a:rPr lang="en-US" b="0" i="0" dirty="0">
                <a:effectLst/>
                <a:latin typeface="-apple-system"/>
              </a:rPr>
              <a:t>“Saw-tooth” pattern of inverted flutter waves in leads II, III, </a:t>
            </a:r>
            <a:r>
              <a:rPr lang="en-US" b="0" i="0" dirty="0" err="1">
                <a:effectLst/>
                <a:latin typeface="-apple-system"/>
              </a:rPr>
              <a:t>aVF</a:t>
            </a:r>
            <a:endParaRPr lang="en-US" b="0" i="0" dirty="0">
              <a:effectLst/>
              <a:latin typeface="-apple-system"/>
            </a:endParaRPr>
          </a:p>
          <a:p>
            <a:pPr algn="l">
              <a:buFont typeface="Arial" panose="020B0604020202020204" pitchFamily="34" charset="0"/>
              <a:buChar char="•"/>
            </a:pPr>
            <a:r>
              <a:rPr lang="en-US" b="0" i="0" dirty="0">
                <a:effectLst/>
                <a:latin typeface="-apple-system"/>
              </a:rPr>
              <a:t>Upright flutter waves in V1 that may resemble P waves</a:t>
            </a:r>
          </a:p>
          <a:p>
            <a:pPr algn="l">
              <a:buFont typeface="Arial" panose="020B0604020202020204" pitchFamily="34" charset="0"/>
              <a:buChar char="•"/>
            </a:pPr>
            <a:r>
              <a:rPr lang="en-US" b="0" i="0" dirty="0">
                <a:effectLst/>
                <a:latin typeface="-apple-system"/>
              </a:rPr>
              <a:t>Ventricular rate depends on AV conduction ratio (see below)</a:t>
            </a:r>
          </a:p>
          <a:p>
            <a:pPr algn="l">
              <a:buFont typeface="Arial" panose="020B0604020202020204" pitchFamily="34" charset="0"/>
              <a:buChar char="•"/>
            </a:pPr>
            <a:endParaRPr lang="en-US" b="0" i="0" dirty="0">
              <a:effectLst/>
              <a:latin typeface="-apple-system"/>
            </a:endParaRPr>
          </a:p>
          <a:p>
            <a:pPr algn="l"/>
            <a:r>
              <a:rPr lang="en-US" b="0" i="0" dirty="0">
                <a:effectLst/>
                <a:highlight>
                  <a:srgbClr val="FFFFFF"/>
                </a:highlight>
                <a:latin typeface="-apple-system"/>
              </a:rPr>
              <a:t>Atrial flutter is a form of </a:t>
            </a:r>
            <a:r>
              <a:rPr lang="en-US" b="0" i="0" dirty="0">
                <a:effectLst/>
                <a:highlight>
                  <a:srgbClr val="FFFFFF"/>
                </a:highlight>
                <a:latin typeface="-apple-system"/>
                <a:hlinkClick r:id="rId3"/>
              </a:rPr>
              <a:t>supraventricular tachycardia</a:t>
            </a:r>
            <a:r>
              <a:rPr lang="en-US" b="0" i="0" dirty="0">
                <a:effectLst/>
                <a:highlight>
                  <a:srgbClr val="FFFFFF"/>
                </a:highlight>
                <a:latin typeface="-apple-system"/>
              </a:rPr>
              <a:t> caused by a re-entry circuit within the right atrium. The length of the re-entry circuit corresponds to the size of the right atrium, resulting in a fairly predictable atrial rate of around 300 bpm (range 200-400)</a:t>
            </a:r>
          </a:p>
          <a:p>
            <a:pPr algn="l">
              <a:buFont typeface="Arial" panose="020B0604020202020204" pitchFamily="34" charset="0"/>
              <a:buChar char="•"/>
            </a:pPr>
            <a:r>
              <a:rPr lang="en-US" b="0" i="0" dirty="0">
                <a:effectLst/>
                <a:highlight>
                  <a:srgbClr val="FFFFFF"/>
                </a:highlight>
                <a:latin typeface="-apple-system"/>
              </a:rPr>
              <a:t>Ventricular rate is determined by the AV conduction ratio (“degree of AV block”). The most common AV ratio is 2:1, resulting in a ventricular rate of ~150 bpm</a:t>
            </a:r>
          </a:p>
          <a:p>
            <a:pPr algn="l">
              <a:buFont typeface="Arial" panose="020B0604020202020204" pitchFamily="34" charset="0"/>
              <a:buChar char="•"/>
            </a:pPr>
            <a:r>
              <a:rPr lang="en-US" b="0" i="0" dirty="0">
                <a:effectLst/>
                <a:highlight>
                  <a:srgbClr val="FFFFFF"/>
                </a:highlight>
                <a:latin typeface="-apple-system"/>
              </a:rPr>
              <a:t>Higher-degree blocks can occur — usually due to medications or underlying heart disease — resulting in lower rates of ventricular conduction, e.g. 3:1 or 4:1 block.</a:t>
            </a:r>
          </a:p>
          <a:p>
            <a:pPr algn="l">
              <a:buFont typeface="Arial" panose="020B0604020202020204" pitchFamily="34" charset="0"/>
              <a:buChar char="•"/>
            </a:pPr>
            <a:r>
              <a:rPr lang="en-US" b="0" i="0" dirty="0">
                <a:effectLst/>
                <a:highlight>
                  <a:srgbClr val="FFFFFF"/>
                </a:highlight>
                <a:latin typeface="-apple-system"/>
              </a:rPr>
              <a:t>Atrial flutter with 1:1 conduction can occur due to sympathetic stimulation, or in the presence of an accessory pathway. The administration of AV-nodal blocking agents to a patient with </a:t>
            </a:r>
            <a:r>
              <a:rPr lang="en-US" b="0" i="0" dirty="0">
                <a:effectLst/>
                <a:highlight>
                  <a:srgbClr val="FFFFFF"/>
                </a:highlight>
                <a:latin typeface="-apple-system"/>
                <a:hlinkClick r:id="rId4"/>
              </a:rPr>
              <a:t>Wolff-Parkinson-White</a:t>
            </a:r>
            <a:r>
              <a:rPr lang="en-US" b="0" i="0" dirty="0">
                <a:effectLst/>
                <a:highlight>
                  <a:srgbClr val="FFFFFF"/>
                </a:highlight>
                <a:latin typeface="-apple-system"/>
              </a:rPr>
              <a:t> syndrome can precipitate this</a:t>
            </a:r>
          </a:p>
          <a:p>
            <a:pPr algn="l">
              <a:buFont typeface="Arial" panose="020B0604020202020204" pitchFamily="34" charset="0"/>
              <a:buChar char="•"/>
            </a:pPr>
            <a:r>
              <a:rPr lang="en-US" b="0" i="0" dirty="0">
                <a:effectLst/>
                <a:highlight>
                  <a:srgbClr val="FFFFFF"/>
                </a:highlight>
                <a:latin typeface="-apple-system"/>
              </a:rPr>
              <a:t>Atrial flutter with 1:1 conduction is associated with severe </a:t>
            </a:r>
            <a:r>
              <a:rPr lang="en-US" b="0" i="0" dirty="0" err="1">
                <a:effectLst/>
                <a:highlight>
                  <a:srgbClr val="FFFFFF"/>
                </a:highlight>
                <a:latin typeface="-apple-system"/>
              </a:rPr>
              <a:t>haemodynamic</a:t>
            </a:r>
            <a:r>
              <a:rPr lang="en-US" b="0" i="0" dirty="0">
                <a:effectLst/>
                <a:highlight>
                  <a:srgbClr val="FFFFFF"/>
                </a:highlight>
                <a:latin typeface="-apple-system"/>
              </a:rPr>
              <a:t> instability and progression to </a:t>
            </a:r>
            <a:r>
              <a:rPr lang="en-US" b="0" i="0" dirty="0">
                <a:effectLst/>
                <a:highlight>
                  <a:srgbClr val="FFFFFF"/>
                </a:highlight>
                <a:latin typeface="-apple-system"/>
                <a:hlinkClick r:id="rId5"/>
              </a:rPr>
              <a:t>ventricular fibrillation</a:t>
            </a:r>
            <a:endParaRPr lang="en-US" b="0" i="0" dirty="0">
              <a:effectLst/>
              <a:highlight>
                <a:srgbClr val="FFFFFF"/>
              </a:highlight>
              <a:latin typeface="-apple-system"/>
            </a:endParaRPr>
          </a:p>
          <a:p>
            <a:endParaRPr lang="en-US" dirty="0"/>
          </a:p>
          <a:p>
            <a:pPr algn="l"/>
            <a:r>
              <a:rPr lang="en-US" b="1" i="0" dirty="0">
                <a:effectLst/>
                <a:highlight>
                  <a:srgbClr val="FFFFFF"/>
                </a:highlight>
                <a:latin typeface="-apple-system"/>
              </a:rPr>
              <a:t>Handy Tips For Spotting Flutter</a:t>
            </a:r>
          </a:p>
          <a:p>
            <a:pPr algn="l"/>
            <a:r>
              <a:rPr lang="en-US" b="1" i="0" dirty="0">
                <a:effectLst/>
                <a:highlight>
                  <a:srgbClr val="FFFFFF"/>
                </a:highlight>
                <a:latin typeface="-apple-system"/>
              </a:rPr>
              <a:t>Rapid Recognition</a:t>
            </a:r>
          </a:p>
          <a:p>
            <a:pPr algn="l">
              <a:buFont typeface="Arial" panose="020B0604020202020204" pitchFamily="34" charset="0"/>
              <a:buChar char="•"/>
            </a:pPr>
            <a:r>
              <a:rPr lang="en-US" b="0" i="0" dirty="0">
                <a:effectLst/>
                <a:highlight>
                  <a:srgbClr val="FFFFFF"/>
                </a:highlight>
                <a:latin typeface="-apple-system"/>
              </a:rPr>
              <a:t>Narrow complex tachycardia at 150 bpm (range 130-170)? Yes -&gt; Suspect flutter!</a:t>
            </a:r>
          </a:p>
          <a:p>
            <a:pPr algn="l">
              <a:buFont typeface="Arial" panose="020B0604020202020204" pitchFamily="34" charset="0"/>
              <a:buChar char="•"/>
            </a:pPr>
            <a:r>
              <a:rPr lang="en-US" b="0" i="0" dirty="0">
                <a:effectLst/>
                <a:highlight>
                  <a:srgbClr val="FFFFFF"/>
                </a:highlight>
                <a:latin typeface="-apple-system"/>
              </a:rPr>
              <a:t>Turn the ECG upside down and closely examine the inferior leads (II, III + </a:t>
            </a:r>
            <a:r>
              <a:rPr lang="en-US" b="0" i="0" dirty="0" err="1">
                <a:effectLst/>
                <a:highlight>
                  <a:srgbClr val="FFFFFF"/>
                </a:highlight>
                <a:latin typeface="-apple-system"/>
              </a:rPr>
              <a:t>aVF</a:t>
            </a:r>
            <a:r>
              <a:rPr lang="en-US" b="0" i="0" dirty="0">
                <a:effectLst/>
                <a:highlight>
                  <a:srgbClr val="FFFFFF"/>
                </a:highlight>
                <a:latin typeface="-apple-system"/>
              </a:rPr>
              <a:t>) for flutter waves</a:t>
            </a:r>
          </a:p>
          <a:p>
            <a:pPr algn="l"/>
            <a:r>
              <a:rPr lang="en-US" b="1" i="0" dirty="0">
                <a:effectLst/>
                <a:highlight>
                  <a:srgbClr val="FFFFFF"/>
                </a:highlight>
                <a:latin typeface="-apple-system"/>
              </a:rPr>
              <a:t>Vagal </a:t>
            </a:r>
            <a:r>
              <a:rPr lang="en-US" b="1" i="0" dirty="0" err="1">
                <a:effectLst/>
                <a:highlight>
                  <a:srgbClr val="FFFFFF"/>
                </a:highlight>
                <a:latin typeface="-apple-system"/>
              </a:rPr>
              <a:t>Manoeuvres</a:t>
            </a:r>
            <a:r>
              <a:rPr lang="en-US" b="1" i="0" dirty="0">
                <a:effectLst/>
                <a:highlight>
                  <a:srgbClr val="FFFFFF"/>
                </a:highlight>
                <a:latin typeface="-apple-system"/>
              </a:rPr>
              <a:t> +/- Adenosine</a:t>
            </a:r>
          </a:p>
          <a:p>
            <a:pPr algn="l">
              <a:buFont typeface="Arial" panose="020B0604020202020204" pitchFamily="34" charset="0"/>
              <a:buChar char="•"/>
            </a:pPr>
            <a:r>
              <a:rPr lang="en-US" b="0" i="0" dirty="0">
                <a:effectLst/>
                <a:highlight>
                  <a:srgbClr val="FFFFFF"/>
                </a:highlight>
                <a:latin typeface="-apple-system"/>
              </a:rPr>
              <a:t>Atrial flutter will not usually cardiovert with these techniques (unlike </a:t>
            </a:r>
            <a:r>
              <a:rPr lang="en-US" b="0" i="0" dirty="0">
                <a:effectLst/>
                <a:highlight>
                  <a:srgbClr val="FFFFFF"/>
                </a:highlight>
                <a:latin typeface="-apple-system"/>
                <a:hlinkClick r:id="rId3"/>
              </a:rPr>
              <a:t>AVNRT</a:t>
            </a:r>
            <a:r>
              <a:rPr lang="en-US" b="0" i="0" dirty="0">
                <a:effectLst/>
                <a:highlight>
                  <a:srgbClr val="FFFFFF"/>
                </a:highlight>
                <a:latin typeface="-apple-system"/>
              </a:rPr>
              <a:t>), although typically there will be a transient period of increased AV block during which flutter waves may be unmasked</a:t>
            </a:r>
          </a:p>
          <a:p>
            <a:pPr algn="l"/>
            <a:r>
              <a:rPr lang="en-US" b="1" i="0" dirty="0">
                <a:effectLst/>
                <a:highlight>
                  <a:srgbClr val="FFFFFF"/>
                </a:highlight>
                <a:latin typeface="-apple-system"/>
              </a:rPr>
              <a:t>RR intervals</a:t>
            </a:r>
          </a:p>
          <a:p>
            <a:pPr algn="l">
              <a:buFont typeface="Arial" panose="020B0604020202020204" pitchFamily="34" charset="0"/>
              <a:buChar char="•"/>
            </a:pPr>
            <a:r>
              <a:rPr lang="en-US" b="0" i="0" dirty="0">
                <a:effectLst/>
                <a:highlight>
                  <a:srgbClr val="FFFFFF"/>
                </a:highlight>
                <a:latin typeface="-apple-system"/>
              </a:rPr>
              <a:t>In atrial flutter with variable block the R-R intervals will be multiples of the P-P interval — e.g. assuming an atrial rate of 300bpm (P-P interval of 200 </a:t>
            </a:r>
            <a:r>
              <a:rPr lang="en-US" b="0" i="0" dirty="0" err="1">
                <a:effectLst/>
                <a:highlight>
                  <a:srgbClr val="FFFFFF"/>
                </a:highlight>
                <a:latin typeface="-apple-system"/>
              </a:rPr>
              <a:t>ms</a:t>
            </a:r>
            <a:r>
              <a:rPr lang="en-US" b="0" i="0" dirty="0">
                <a:effectLst/>
                <a:highlight>
                  <a:srgbClr val="FFFFFF"/>
                </a:highlight>
                <a:latin typeface="-apple-system"/>
              </a:rPr>
              <a:t>), the R-R interval would be 400 </a:t>
            </a:r>
            <a:r>
              <a:rPr lang="en-US" b="0" i="0" dirty="0" err="1">
                <a:effectLst/>
                <a:highlight>
                  <a:srgbClr val="FFFFFF"/>
                </a:highlight>
                <a:latin typeface="-apple-system"/>
              </a:rPr>
              <a:t>ms</a:t>
            </a:r>
            <a:r>
              <a:rPr lang="en-US" b="0" i="0" dirty="0">
                <a:effectLst/>
                <a:highlight>
                  <a:srgbClr val="FFFFFF"/>
                </a:highlight>
                <a:latin typeface="-apple-system"/>
              </a:rPr>
              <a:t> with vent rate of ~150 w/ 2:1 block, 600 </a:t>
            </a:r>
            <a:r>
              <a:rPr lang="en-US" b="0" i="0" dirty="0" err="1">
                <a:effectLst/>
                <a:highlight>
                  <a:srgbClr val="FFFFFF"/>
                </a:highlight>
                <a:latin typeface="-apple-system"/>
              </a:rPr>
              <a:t>ms</a:t>
            </a:r>
            <a:r>
              <a:rPr lang="en-US" b="0" i="0" dirty="0">
                <a:effectLst/>
                <a:highlight>
                  <a:srgbClr val="FFFFFF"/>
                </a:highlight>
                <a:latin typeface="-apple-system"/>
              </a:rPr>
              <a:t> with 3:1 block or  vent rate 100bpm, and 800 </a:t>
            </a:r>
            <a:r>
              <a:rPr lang="en-US" b="0" i="0" dirty="0" err="1">
                <a:effectLst/>
                <a:highlight>
                  <a:srgbClr val="FFFFFF"/>
                </a:highlight>
                <a:latin typeface="-apple-system"/>
              </a:rPr>
              <a:t>ms</a:t>
            </a:r>
            <a:r>
              <a:rPr lang="en-US" b="0" i="0" dirty="0">
                <a:effectLst/>
                <a:highlight>
                  <a:srgbClr val="FFFFFF"/>
                </a:highlight>
                <a:latin typeface="-apple-system"/>
              </a:rPr>
              <a:t> with 4:1 block</a:t>
            </a:r>
          </a:p>
          <a:p>
            <a:pPr algn="l">
              <a:buFont typeface="Arial" panose="020B0604020202020204" pitchFamily="34" charset="0"/>
              <a:buChar char="•"/>
            </a:pPr>
            <a:r>
              <a:rPr lang="en-US" b="0" i="0" dirty="0">
                <a:effectLst/>
                <a:highlight>
                  <a:srgbClr val="FFFFFF"/>
                </a:highlight>
                <a:latin typeface="-apple-system"/>
              </a:rPr>
              <a:t>Look for identical R-R intervals occurring sporadically along the rhythm strip; then look to see whether there is a mathematical relationship between the various R-R intervals on the ECG</a:t>
            </a:r>
          </a:p>
          <a:p>
            <a:pPr algn="l">
              <a:buFont typeface="Arial" panose="020B0604020202020204" pitchFamily="34" charset="0"/>
              <a:buChar char="•"/>
            </a:pPr>
            <a:r>
              <a:rPr lang="en-US" b="0" i="0" dirty="0">
                <a:effectLst/>
                <a:highlight>
                  <a:srgbClr val="FFFFFF"/>
                </a:highlight>
                <a:latin typeface="-apple-system"/>
              </a:rPr>
              <a:t>In contrast, atrial fibrillation will be completely irregular, with no patterns to be discerned within the R-R intervals</a:t>
            </a:r>
          </a:p>
          <a:p>
            <a:pPr algn="l">
              <a:buFont typeface="Arial" panose="020B0604020202020204" pitchFamily="34" charset="0"/>
              <a:buChar char="•"/>
            </a:pP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rPr>
              <a:t>Unstable - </a:t>
            </a:r>
            <a:r>
              <a:rPr lang="en-US" b="0" i="0" dirty="0" err="1">
                <a:effectLst/>
                <a:highlight>
                  <a:srgbClr val="FFFFFF"/>
                </a:highlight>
                <a:latin typeface="-apple-system"/>
              </a:rPr>
              <a:t>synchornize</a:t>
            </a:r>
            <a:r>
              <a:rPr lang="en-US" b="0" i="0" dirty="0">
                <a:effectLst/>
                <a:highlight>
                  <a:srgbClr val="FFFFFF"/>
                </a:highlight>
                <a:latin typeface="-apple-system"/>
              </a:rPr>
              <a:t> cardioversion at less Jules ~50J</a:t>
            </a:r>
          </a:p>
          <a:p>
            <a:pPr lvl="1" algn="l">
              <a:buFont typeface="Arial" panose="020B0604020202020204" pitchFamily="34" charset="0"/>
              <a:buChar char="•"/>
            </a:pPr>
            <a:r>
              <a:rPr lang="en-US" b="0" i="0" dirty="0">
                <a:effectLst/>
                <a:highlight>
                  <a:srgbClr val="FFFFFF"/>
                </a:highlight>
                <a:latin typeface="-apple-system"/>
              </a:rPr>
              <a:t>Preferred treats 96% of flutter</a:t>
            </a:r>
          </a:p>
          <a:p>
            <a:pPr lvl="1" algn="l">
              <a:buFont typeface="Arial" panose="020B0604020202020204" pitchFamily="34" charset="0"/>
              <a:buChar char="•"/>
            </a:pPr>
            <a:r>
              <a:rPr lang="en-US" b="0" i="0" dirty="0">
                <a:effectLst/>
                <a:highlight>
                  <a:srgbClr val="FFFFFF"/>
                </a:highlight>
                <a:latin typeface="-apple-system"/>
              </a:rPr>
              <a:t>Amiodaron 150mg over 10 mins</a:t>
            </a:r>
          </a:p>
          <a:p>
            <a:pPr lvl="1" algn="l">
              <a:buFont typeface="Arial" panose="020B0604020202020204" pitchFamily="34" charset="0"/>
              <a:buChar char="•"/>
            </a:pPr>
            <a:r>
              <a:rPr lang="en-US" b="0" i="0" dirty="0">
                <a:effectLst/>
                <a:highlight>
                  <a:srgbClr val="FFFFFF"/>
                </a:highlight>
                <a:latin typeface="-apple-system"/>
              </a:rPr>
              <a:t>Diltiazem 2.5 mg/kg over 10 mins </a:t>
            </a:r>
          </a:p>
          <a:p>
            <a:pPr lvl="1" algn="l">
              <a:buFont typeface="Arial" panose="020B0604020202020204" pitchFamily="34" charset="0"/>
              <a:buChar char="•"/>
            </a:pPr>
            <a:endParaRPr lang="en-US" b="0" i="0" dirty="0">
              <a:effectLst/>
              <a:highlight>
                <a:srgbClr val="FFFFFF"/>
              </a:highlight>
              <a:latin typeface="-apple-system"/>
            </a:endParaRPr>
          </a:p>
          <a:p>
            <a:pPr lvl="1" algn="l">
              <a:buFont typeface="Arial" panose="020B0604020202020204" pitchFamily="34" charset="0"/>
              <a:buChar char="•"/>
            </a:pPr>
            <a:r>
              <a:rPr lang="en-US" b="0" i="0" dirty="0">
                <a:effectLst/>
                <a:highlight>
                  <a:srgbClr val="FFFFFF"/>
                </a:highlight>
                <a:latin typeface="-apple-system"/>
              </a:rPr>
              <a:t>Stable PO manage</a:t>
            </a:r>
          </a:p>
          <a:p>
            <a:pPr lvl="1" algn="l">
              <a:buFont typeface="Arial" panose="020B0604020202020204" pitchFamily="34" charset="0"/>
              <a:buChar char="•"/>
            </a:pPr>
            <a:endParaRPr lang="en-US" b="0" i="0" dirty="0">
              <a:effectLst/>
              <a:highlight>
                <a:srgbClr val="FFFFFF"/>
              </a:highlight>
              <a:latin typeface="-apple-system"/>
            </a:endParaRPr>
          </a:p>
          <a:p>
            <a:pPr lvl="1" algn="l">
              <a:buFont typeface="Arial" panose="020B0604020202020204" pitchFamily="34" charset="0"/>
              <a:buChar char="•"/>
            </a:pPr>
            <a:r>
              <a:rPr lang="en-US" b="0" i="0" dirty="0">
                <a:effectLst/>
                <a:highlight>
                  <a:srgbClr val="FFFFFF"/>
                </a:highlight>
                <a:latin typeface="-apple-system"/>
              </a:rPr>
              <a:t>Cardioversion carries a risk 1.3% thromboembolism if on aspirin 2 after 48 hours, less effective when pretreatment of rate or rhythm control meds are used</a:t>
            </a:r>
          </a:p>
          <a:p>
            <a:br>
              <a:rPr lang="en-US" dirty="0"/>
            </a:br>
            <a:br>
              <a:rPr lang="en-US" dirty="0"/>
            </a:br>
            <a:endParaRPr lang="en-US" b="0" i="0" dirty="0">
              <a:effectLst/>
              <a:latin typeface="-apple-system"/>
            </a:endParaRPr>
          </a:p>
        </p:txBody>
      </p:sp>
      <p:sp>
        <p:nvSpPr>
          <p:cNvPr id="4" name="Slide Number Placeholder 3"/>
          <p:cNvSpPr>
            <a:spLocks noGrp="1"/>
          </p:cNvSpPr>
          <p:nvPr>
            <p:ph type="sldNum" sz="quarter" idx="5"/>
          </p:nvPr>
        </p:nvSpPr>
        <p:spPr/>
        <p:txBody>
          <a:bodyPr/>
          <a:lstStyle/>
          <a:p>
            <a:fld id="{DD09C49D-15CA-A447-BD10-E17E38EF147F}" type="slidenum">
              <a:rPr lang="en-US" smtClean="0"/>
              <a:t>19</a:t>
            </a:fld>
            <a:endParaRPr lang="en-US"/>
          </a:p>
        </p:txBody>
      </p:sp>
    </p:spTree>
    <p:extLst>
      <p:ext uri="{BB962C8B-B14F-4D97-AF65-F5344CB8AC3E}">
        <p14:creationId xmlns:p14="http://schemas.microsoft.com/office/powerpoint/2010/main" val="3880289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effectLst/>
                <a:latin typeface="-apple-system"/>
              </a:rPr>
              <a:t>Irregularly irregular rhythm</a:t>
            </a:r>
          </a:p>
          <a:p>
            <a:pPr algn="l">
              <a:buFont typeface="Arial" panose="020B0604020202020204" pitchFamily="34" charset="0"/>
              <a:buChar char="•"/>
            </a:pPr>
            <a:r>
              <a:rPr lang="en-US" b="0" i="0" dirty="0">
                <a:effectLst/>
                <a:latin typeface="-apple-system"/>
              </a:rPr>
              <a:t>No P waves</a:t>
            </a:r>
          </a:p>
          <a:p>
            <a:pPr algn="l">
              <a:buFont typeface="Arial" panose="020B0604020202020204" pitchFamily="34" charset="0"/>
              <a:buChar char="•"/>
            </a:pPr>
            <a:r>
              <a:rPr lang="en-US" b="0" i="0" dirty="0">
                <a:effectLst/>
                <a:latin typeface="-apple-system"/>
              </a:rPr>
              <a:t>Absence of an isoelectric baseline</a:t>
            </a:r>
          </a:p>
          <a:p>
            <a:pPr algn="l">
              <a:buFont typeface="Arial" panose="020B0604020202020204" pitchFamily="34" charset="0"/>
              <a:buChar char="•"/>
            </a:pPr>
            <a:r>
              <a:rPr lang="en-US" b="0" i="0" dirty="0">
                <a:effectLst/>
                <a:latin typeface="-apple-system"/>
              </a:rPr>
              <a:t>Variable ventricular rate</a:t>
            </a:r>
          </a:p>
          <a:p>
            <a:pPr algn="l">
              <a:buFont typeface="Arial" panose="020B0604020202020204" pitchFamily="34" charset="0"/>
              <a:buChar char="•"/>
            </a:pPr>
            <a:r>
              <a:rPr lang="en-US" b="0" i="0" dirty="0">
                <a:effectLst/>
                <a:latin typeface="-apple-system"/>
              </a:rPr>
              <a:t>QRS complexes usually &lt; 120ms, unless pre-existing bundle branch block, accessory pathway, or rate-related aberrant conduction</a:t>
            </a:r>
          </a:p>
          <a:p>
            <a:pPr algn="l">
              <a:buFont typeface="Arial" panose="020B0604020202020204" pitchFamily="34" charset="0"/>
              <a:buChar char="•"/>
            </a:pPr>
            <a:r>
              <a:rPr lang="en-US" b="0" i="0" dirty="0">
                <a:effectLst/>
                <a:latin typeface="-apple-system"/>
              </a:rPr>
              <a:t>Fibrillatory waves may be present and can be either fine (amplitude &lt; 0.5mm) or coarse (amplitude &gt; 0.5mm)</a:t>
            </a:r>
          </a:p>
          <a:p>
            <a:pPr algn="l">
              <a:buFont typeface="Arial" panose="020B0604020202020204" pitchFamily="34" charset="0"/>
              <a:buChar char="•"/>
            </a:pPr>
            <a:r>
              <a:rPr lang="en-US" b="0" i="0" dirty="0">
                <a:effectLst/>
                <a:latin typeface="-apple-system"/>
              </a:rPr>
              <a:t>Fibrillatory waves may mimic P waves leading to misdiagnosis</a:t>
            </a:r>
          </a:p>
          <a:p>
            <a:pPr algn="l">
              <a:buFont typeface="Arial" panose="020B0604020202020204" pitchFamily="34" charset="0"/>
              <a:buChar char="•"/>
            </a:pPr>
            <a:endParaRPr lang="en-US" b="0" i="0" dirty="0">
              <a:effectLst/>
              <a:latin typeface="-apple-system"/>
            </a:endParaRPr>
          </a:p>
          <a:p>
            <a:pPr algn="l">
              <a:buFont typeface="Arial" panose="020B0604020202020204" pitchFamily="34" charset="0"/>
              <a:buChar char="•"/>
            </a:pPr>
            <a:r>
              <a:rPr lang="en-US" b="0" i="0" dirty="0">
                <a:effectLst/>
                <a:latin typeface="-apple-system"/>
              </a:rPr>
              <a:t>Rhythm control - synchronized cardioversion</a:t>
            </a:r>
          </a:p>
          <a:p>
            <a:pPr algn="l">
              <a:buFont typeface="Arial" panose="020B0604020202020204" pitchFamily="34" charset="0"/>
              <a:buChar char="•"/>
            </a:pPr>
            <a:r>
              <a:rPr lang="en-US" b="0" i="0" dirty="0">
                <a:effectLst/>
                <a:latin typeface="-apple-system"/>
              </a:rPr>
              <a:t>Symptoms &lt;48hrs no need to </a:t>
            </a:r>
            <a:r>
              <a:rPr lang="en-US" b="0" i="0" dirty="0" err="1">
                <a:effectLst/>
                <a:latin typeface="-apple-system"/>
              </a:rPr>
              <a:t>anticoagulate</a:t>
            </a:r>
            <a:r>
              <a:rPr lang="en-US" b="0" i="0" dirty="0">
                <a:effectLst/>
                <a:latin typeface="-apple-system"/>
              </a:rPr>
              <a:t>, key to speak with patient</a:t>
            </a:r>
          </a:p>
          <a:p>
            <a:pPr algn="l">
              <a:buFont typeface="Arial" panose="020B0604020202020204" pitchFamily="34" charset="0"/>
              <a:buChar char="•"/>
            </a:pPr>
            <a:endParaRPr lang="en-US" b="0" i="0" dirty="0">
              <a:effectLst/>
              <a:latin typeface="-apple-system"/>
            </a:endParaRPr>
          </a:p>
          <a:p>
            <a:pPr algn="l">
              <a:buFont typeface="Arial" panose="020B0604020202020204" pitchFamily="34" charset="0"/>
              <a:buChar char="•"/>
            </a:pPr>
            <a:r>
              <a:rPr lang="en-US" b="0" i="0" dirty="0">
                <a:effectLst/>
                <a:latin typeface="-apple-system"/>
              </a:rPr>
              <a:t>Rate Control</a:t>
            </a:r>
          </a:p>
          <a:p>
            <a:pPr lvl="1" algn="l">
              <a:buFont typeface="Arial" panose="020B0604020202020204" pitchFamily="34" charset="0"/>
              <a:buChar char="•"/>
            </a:pPr>
            <a:r>
              <a:rPr lang="en-US" b="0" i="0" dirty="0">
                <a:effectLst/>
                <a:latin typeface="-apple-system"/>
              </a:rPr>
              <a:t>Beta block - metoprolol 5mg IV q5min max x3 w/ PO after</a:t>
            </a:r>
          </a:p>
          <a:p>
            <a:pPr lvl="1" algn="l">
              <a:buFont typeface="Arial" panose="020B0604020202020204" pitchFamily="34" charset="0"/>
              <a:buChar char="•"/>
            </a:pPr>
            <a:r>
              <a:rPr lang="en-US" b="0" i="0" dirty="0" err="1">
                <a:effectLst/>
                <a:latin typeface="-apple-system"/>
              </a:rPr>
              <a:t>Diltiazam</a:t>
            </a:r>
            <a:r>
              <a:rPr lang="en-US" b="0" i="0" dirty="0">
                <a:effectLst/>
                <a:latin typeface="-apple-system"/>
              </a:rPr>
              <a:t> 0.25 mg/kg then PO or drip</a:t>
            </a:r>
          </a:p>
          <a:p>
            <a:pPr lvl="1" algn="l">
              <a:buFont typeface="Arial" panose="020B0604020202020204" pitchFamily="34" charset="0"/>
              <a:buChar char="•"/>
            </a:pPr>
            <a:r>
              <a:rPr lang="en-US" b="0" i="0" dirty="0">
                <a:effectLst/>
                <a:latin typeface="-apple-system"/>
              </a:rPr>
              <a:t>Digoxin w/HF or Amio</a:t>
            </a:r>
          </a:p>
          <a:p>
            <a:pPr lvl="1" algn="l">
              <a:buFont typeface="Arial" panose="020B0604020202020204" pitchFamily="34" charset="0"/>
              <a:buChar char="•"/>
            </a:pPr>
            <a:endParaRPr lang="en-US" b="0" i="0" dirty="0">
              <a:effectLst/>
              <a:latin typeface="-apple-system"/>
            </a:endParaRPr>
          </a:p>
          <a:p>
            <a:pPr lvl="1" algn="l">
              <a:buFont typeface="Arial" panose="020B0604020202020204" pitchFamily="34" charset="0"/>
              <a:buChar char="•"/>
            </a:pPr>
            <a:r>
              <a:rPr lang="en-US" b="0" i="0" dirty="0">
                <a:effectLst/>
                <a:latin typeface="-apple-system"/>
              </a:rPr>
              <a:t>Anticoagulation is key CHADSVASC over 65</a:t>
            </a:r>
          </a:p>
          <a:p>
            <a:pPr algn="l">
              <a:buFont typeface="Arial" panose="020B0604020202020204" pitchFamily="34" charset="0"/>
              <a:buChar char="•"/>
            </a:pPr>
            <a:endParaRPr lang="en-US" b="0" i="0" dirty="0">
              <a:effectLst/>
              <a:latin typeface="-apple-system"/>
            </a:endParaRPr>
          </a:p>
          <a:p>
            <a:pPr algn="l">
              <a:buFont typeface="Arial" panose="020B0604020202020204" pitchFamily="34" charset="0"/>
              <a:buChar char="•"/>
            </a:pPr>
            <a:endParaRPr lang="en-US" b="0" i="0" dirty="0">
              <a:effectLst/>
              <a:latin typeface="-apple-system"/>
            </a:endParaRPr>
          </a:p>
          <a:p>
            <a:pPr algn="l"/>
            <a:r>
              <a:rPr lang="en-US" b="1" i="0" dirty="0">
                <a:effectLst/>
                <a:highlight>
                  <a:srgbClr val="FFFFFF"/>
                </a:highlight>
                <a:latin typeface="-apple-system"/>
              </a:rPr>
              <a:t>Other features:</a:t>
            </a:r>
          </a:p>
          <a:p>
            <a:pPr algn="l">
              <a:buFont typeface="Arial" panose="020B0604020202020204" pitchFamily="34" charset="0"/>
              <a:buChar char="•"/>
            </a:pPr>
            <a:r>
              <a:rPr lang="en-US" b="0" i="0" dirty="0">
                <a:effectLst/>
                <a:highlight>
                  <a:srgbClr val="FFFFFF"/>
                </a:highlight>
                <a:latin typeface="-apple-system"/>
                <a:hlinkClick r:id="rId3"/>
              </a:rPr>
              <a:t>Ashman Phenomenon</a:t>
            </a:r>
            <a:r>
              <a:rPr lang="en-US" b="0" i="0" dirty="0">
                <a:effectLst/>
                <a:highlight>
                  <a:srgbClr val="FFFFFF"/>
                </a:highlight>
                <a:latin typeface="-apple-system"/>
              </a:rPr>
              <a:t> – aberrant ventricular conducted beats, usually of </a:t>
            </a:r>
            <a:r>
              <a:rPr lang="en-US" b="0" i="0" dirty="0">
                <a:effectLst/>
                <a:highlight>
                  <a:srgbClr val="FFFFFF"/>
                </a:highlight>
                <a:latin typeface="-apple-system"/>
                <a:hlinkClick r:id="rId4"/>
              </a:rPr>
              <a:t>RBBB morphology</a:t>
            </a:r>
            <a:r>
              <a:rPr lang="en-US" b="0" i="0" dirty="0">
                <a:effectLst/>
                <a:highlight>
                  <a:srgbClr val="FFFFFF"/>
                </a:highlight>
                <a:latin typeface="-apple-system"/>
              </a:rPr>
              <a:t>, secondary to a long refractory period as determined by the preceding R-R interval</a:t>
            </a:r>
          </a:p>
          <a:p>
            <a:pPr algn="l">
              <a:buFont typeface="Arial" panose="020B0604020202020204" pitchFamily="34" charset="0"/>
              <a:buChar char="•"/>
            </a:pPr>
            <a:r>
              <a:rPr lang="en-US" b="0" i="0" dirty="0">
                <a:effectLst/>
                <a:highlight>
                  <a:srgbClr val="FFFFFF"/>
                </a:highlight>
                <a:latin typeface="-apple-system"/>
              </a:rPr>
              <a:t>The ventricular response and thus ventricular rate in AF is dependent on several factors including vagal tone, other pacemaker foci, AV node function, refractory period, and medications</a:t>
            </a:r>
          </a:p>
          <a:p>
            <a:pPr algn="l">
              <a:buFont typeface="Arial" panose="020B0604020202020204" pitchFamily="34" charset="0"/>
              <a:buChar char="•"/>
            </a:pPr>
            <a:r>
              <a:rPr lang="en-US" b="0" i="0" dirty="0">
                <a:effectLst/>
                <a:highlight>
                  <a:srgbClr val="FFFFFF"/>
                </a:highlight>
                <a:latin typeface="-apple-system"/>
              </a:rPr>
              <a:t>AF is most commonly associated with a ventricular rate ~ 110 – 160</a:t>
            </a:r>
          </a:p>
          <a:p>
            <a:pPr algn="l">
              <a:buFont typeface="Arial" panose="020B0604020202020204" pitchFamily="34" charset="0"/>
              <a:buChar char="•"/>
            </a:pPr>
            <a:r>
              <a:rPr lang="en-US" b="0" i="0" dirty="0">
                <a:effectLst/>
                <a:highlight>
                  <a:srgbClr val="FFFFFF"/>
                </a:highlight>
                <a:latin typeface="-apple-system"/>
              </a:rPr>
              <a:t>AF is often described as having ‘rapid ventricular response’ once the ventricular rate is &gt; 100 bpm.</a:t>
            </a:r>
          </a:p>
          <a:p>
            <a:pPr algn="l">
              <a:buFont typeface="Arial" panose="020B0604020202020204" pitchFamily="34" charset="0"/>
              <a:buChar char="•"/>
            </a:pPr>
            <a:r>
              <a:rPr lang="en-US" b="0" i="0" dirty="0">
                <a:effectLst/>
                <a:highlight>
                  <a:srgbClr val="FFFFFF"/>
                </a:highlight>
                <a:latin typeface="-apple-system"/>
              </a:rPr>
              <a:t>‘Slow’ AF is a term often used to describe AF with a ventricular rate &lt; 60 bpm.</a:t>
            </a:r>
          </a:p>
          <a:p>
            <a:pPr algn="l">
              <a:buFont typeface="Arial" panose="020B0604020202020204" pitchFamily="34" charset="0"/>
              <a:buChar char="•"/>
            </a:pPr>
            <a:r>
              <a:rPr lang="en-US" b="0" i="0" dirty="0">
                <a:effectLst/>
                <a:highlight>
                  <a:srgbClr val="FFFFFF"/>
                </a:highlight>
                <a:latin typeface="-apple-system"/>
              </a:rPr>
              <a:t>Causes of ‘slow’ AF include </a:t>
            </a:r>
            <a:r>
              <a:rPr lang="en-US" b="0" i="0" dirty="0">
                <a:effectLst/>
                <a:highlight>
                  <a:srgbClr val="FFFFFF"/>
                </a:highlight>
                <a:latin typeface="-apple-system"/>
                <a:hlinkClick r:id="rId5"/>
              </a:rPr>
              <a:t>hypothermia</a:t>
            </a:r>
            <a:r>
              <a:rPr lang="en-US" b="0" i="0" dirty="0">
                <a:effectLst/>
                <a:highlight>
                  <a:srgbClr val="FFFFFF"/>
                </a:highlight>
                <a:latin typeface="-apple-system"/>
              </a:rPr>
              <a:t>, </a:t>
            </a:r>
            <a:r>
              <a:rPr lang="en-US" b="0" i="0" dirty="0">
                <a:effectLst/>
                <a:highlight>
                  <a:srgbClr val="FFFFFF"/>
                </a:highlight>
                <a:latin typeface="-apple-system"/>
                <a:hlinkClick r:id="rId6"/>
              </a:rPr>
              <a:t>digoxin toxicity</a:t>
            </a:r>
            <a:r>
              <a:rPr lang="en-US" b="0" i="0" dirty="0">
                <a:effectLst/>
                <a:highlight>
                  <a:srgbClr val="FFFFFF"/>
                </a:highlight>
                <a:latin typeface="-apple-system"/>
              </a:rPr>
              <a:t>, and medications.</a:t>
            </a:r>
          </a:p>
          <a:p>
            <a:pPr algn="l">
              <a:buFont typeface="Arial" panose="020B0604020202020204" pitchFamily="34" charset="0"/>
              <a:buChar char="•"/>
            </a:pPr>
            <a:r>
              <a:rPr lang="en-US" b="0" i="0" dirty="0">
                <a:effectLst/>
                <a:highlight>
                  <a:srgbClr val="FFFFFF"/>
                </a:highlight>
                <a:latin typeface="-apple-system"/>
              </a:rPr>
              <a:t>A connection between Sick Sinus Syndrome (SSS) or </a:t>
            </a:r>
            <a:r>
              <a:rPr lang="en-US" b="0" i="0" dirty="0">
                <a:effectLst/>
                <a:highlight>
                  <a:srgbClr val="FFFFFF"/>
                </a:highlight>
                <a:latin typeface="-apple-system"/>
                <a:hlinkClick r:id="rId7"/>
              </a:rPr>
              <a:t>Sinus node dysfunction</a:t>
            </a:r>
            <a:r>
              <a:rPr lang="en-US" b="0" i="0" dirty="0">
                <a:effectLst/>
                <a:highlight>
                  <a:srgbClr val="FFFFFF"/>
                </a:highlight>
                <a:latin typeface="-apple-system"/>
              </a:rPr>
              <a:t> (SND) and atrial fibrillation (AF) has been recognized in the literature since the 1960s. There is some evidence to support AF inducing SND and some support for the notion that SND causes and promotes the development of AF. [</a:t>
            </a:r>
            <a:r>
              <a:rPr lang="en-US" b="0" i="0" dirty="0">
                <a:effectLst/>
                <a:highlight>
                  <a:srgbClr val="FFFFFF"/>
                </a:highlight>
                <a:latin typeface="-apple-system"/>
                <a:hlinkClick r:id="rId8"/>
              </a:rPr>
              <a:t>Sinus Node Dysfunction in Atrial Fibrillation: Cause or Effect?</a:t>
            </a:r>
            <a:r>
              <a:rPr lang="en-US" b="0" i="0" dirty="0">
                <a:effectLst/>
                <a:highlight>
                  <a:srgbClr val="FFFFFF"/>
                </a:highlight>
                <a:latin typeface="-apple-system"/>
              </a:rPr>
              <a:t>, 2008]</a:t>
            </a:r>
          </a:p>
          <a:p>
            <a:pPr algn="l">
              <a:buFont typeface="Arial" panose="020B0604020202020204" pitchFamily="34" charset="0"/>
              <a:buChar char="•"/>
            </a:pPr>
            <a:endParaRPr lang="en-US" b="0" i="0" dirty="0">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20</a:t>
            </a:fld>
            <a:endParaRPr lang="en-US"/>
          </a:p>
        </p:txBody>
      </p:sp>
    </p:spTree>
    <p:extLst>
      <p:ext uri="{BB962C8B-B14F-4D97-AF65-F5344CB8AC3E}">
        <p14:creationId xmlns:p14="http://schemas.microsoft.com/office/powerpoint/2010/main" val="1043281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latin typeface="Calibri" panose="020F0502020204030204" pitchFamily="34" charset="0"/>
              </a:rPr>
              <a:t>First line agents for rate control in irregular tachycardias (atrial fibrillation) are calcium channel blockers. As per protocol, Adenosine may be considered to assist with diagnosis or if patient has history of Adenosine conversion, but Adenosine is NOT mandated. </a:t>
            </a:r>
            <a:endParaRPr lang="en-US" sz="1800" dirty="0">
              <a:effectLst/>
              <a:highlight>
                <a:srgbClr val="FFFFFF"/>
              </a:highlight>
              <a:latin typeface="SymbolMT"/>
            </a:endParaRP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21</a:t>
            </a:fld>
            <a:endParaRPr lang="en-US"/>
          </a:p>
        </p:txBody>
      </p:sp>
    </p:spTree>
    <p:extLst>
      <p:ext uri="{BB962C8B-B14F-4D97-AF65-F5344CB8AC3E}">
        <p14:creationId xmlns:p14="http://schemas.microsoft.com/office/powerpoint/2010/main" val="1479245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800" dirty="0">
                <a:effectLst/>
                <a:highlight>
                  <a:srgbClr val="FFFFFF"/>
                </a:highlight>
                <a:latin typeface="Calibri" panose="020F0502020204030204" pitchFamily="34" charset="0"/>
              </a:rPr>
              <a:t>Calcium channel blockers (diltiazem, verapamil) are contraindicated in patients with a known diagnosis of or with ECGs findings consistent with Wolff-Parkinson-White (WPW) syndrome, </a:t>
            </a:r>
            <a:r>
              <a:rPr lang="en-US" sz="1800" dirty="0" err="1">
                <a:effectLst/>
                <a:highlight>
                  <a:srgbClr val="FFFFFF"/>
                </a:highlight>
                <a:latin typeface="Calibri" panose="020F0502020204030204" pitchFamily="34" charset="0"/>
              </a:rPr>
              <a:t>Lown</a:t>
            </a:r>
            <a:r>
              <a:rPr lang="en-US" sz="1800" dirty="0">
                <a:effectLst/>
                <a:highlight>
                  <a:srgbClr val="FFFFFF"/>
                </a:highlight>
                <a:latin typeface="Calibri" panose="020F0502020204030204" pitchFamily="34" charset="0"/>
              </a:rPr>
              <a:t>-</a:t>
            </a:r>
            <a:r>
              <a:rPr lang="en-US" sz="1800" dirty="0" err="1">
                <a:effectLst/>
                <a:highlight>
                  <a:srgbClr val="FFFFFF"/>
                </a:highlight>
                <a:latin typeface="Calibri" panose="020F0502020204030204" pitchFamily="34" charset="0"/>
              </a:rPr>
              <a:t>Ganong</a:t>
            </a:r>
            <a:r>
              <a:rPr lang="en-US" sz="1800" dirty="0">
                <a:effectLst/>
                <a:highlight>
                  <a:srgbClr val="FFFFFF"/>
                </a:highlight>
                <a:latin typeface="Calibri" panose="020F0502020204030204" pitchFamily="34" charset="0"/>
              </a:rPr>
              <a:t>-Levine (LGL) or other pre-excitation syndromes.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Arrhythmias with suspicion of Wolff-Parkinson-White (WPW) syndrome should be treated with amiodarone following the dosing regimen in the wide complex tachycardia protocol. </a:t>
            </a:r>
            <a:endParaRPr lang="en-US" sz="1800" dirty="0">
              <a:effectLst/>
              <a:highlight>
                <a:srgbClr val="FFFFFF"/>
              </a:highlight>
              <a:latin typeface="SymbolMT"/>
            </a:endParaRP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23</a:t>
            </a:fld>
            <a:endParaRPr lang="en-US"/>
          </a:p>
        </p:txBody>
      </p:sp>
    </p:spTree>
    <p:extLst>
      <p:ext uri="{BB962C8B-B14F-4D97-AF65-F5344CB8AC3E}">
        <p14:creationId xmlns:p14="http://schemas.microsoft.com/office/powerpoint/2010/main" val="2153871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Stable Narrow Complex Tachycardias</a:t>
            </a:r>
          </a:p>
        </p:txBody>
      </p:sp>
      <p:sp>
        <p:nvSpPr>
          <p:cNvPr id="4" name="Slide Number Placeholder 3"/>
          <p:cNvSpPr>
            <a:spLocks noGrp="1"/>
          </p:cNvSpPr>
          <p:nvPr>
            <p:ph type="sldNum" sz="quarter" idx="5"/>
          </p:nvPr>
        </p:nvSpPr>
        <p:spPr/>
        <p:txBody>
          <a:bodyPr/>
          <a:lstStyle/>
          <a:p>
            <a:fld id="{DD09C49D-15CA-A447-BD10-E17E38EF147F}" type="slidenum">
              <a:rPr lang="en-US" smtClean="0"/>
              <a:t>24</a:t>
            </a:fld>
            <a:endParaRPr lang="en-US"/>
          </a:p>
        </p:txBody>
      </p:sp>
    </p:spTree>
    <p:extLst>
      <p:ext uri="{BB962C8B-B14F-4D97-AF65-F5344CB8AC3E}">
        <p14:creationId xmlns:p14="http://schemas.microsoft.com/office/powerpoint/2010/main" val="3271945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 complex </a:t>
            </a:r>
            <a:r>
              <a:rPr lang="en-US" dirty="0" err="1"/>
              <a:t>tachy</a:t>
            </a:r>
            <a:r>
              <a:rPr lang="en-US" dirty="0"/>
              <a:t> cardias</a:t>
            </a:r>
          </a:p>
        </p:txBody>
      </p:sp>
      <p:sp>
        <p:nvSpPr>
          <p:cNvPr id="4" name="Slide Number Placeholder 3"/>
          <p:cNvSpPr>
            <a:spLocks noGrp="1"/>
          </p:cNvSpPr>
          <p:nvPr>
            <p:ph type="sldNum" sz="quarter" idx="5"/>
          </p:nvPr>
        </p:nvSpPr>
        <p:spPr/>
        <p:txBody>
          <a:bodyPr/>
          <a:lstStyle/>
          <a:p>
            <a:fld id="{DD09C49D-15CA-A447-BD10-E17E38EF147F}" type="slidenum">
              <a:rPr lang="en-US" smtClean="0"/>
              <a:t>25</a:t>
            </a:fld>
            <a:endParaRPr lang="en-US"/>
          </a:p>
        </p:txBody>
      </p:sp>
    </p:spTree>
    <p:extLst>
      <p:ext uri="{BB962C8B-B14F-4D97-AF65-F5344CB8AC3E}">
        <p14:creationId xmlns:p14="http://schemas.microsoft.com/office/powerpoint/2010/main" val="3901238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effectLst/>
                <a:highlight>
                  <a:srgbClr val="FFFFFF"/>
                </a:highlight>
                <a:latin typeface="-apple-system"/>
              </a:rPr>
              <a:t>Other ECG features </a:t>
            </a:r>
            <a:r>
              <a:rPr lang="en-US" b="1" i="1" dirty="0">
                <a:effectLst/>
                <a:highlight>
                  <a:srgbClr val="FFFFFF"/>
                </a:highlight>
                <a:latin typeface="-apple-system"/>
              </a:rPr>
              <a:t>suggestive</a:t>
            </a:r>
            <a:r>
              <a:rPr lang="en-US" b="1" i="0" dirty="0">
                <a:effectLst/>
                <a:highlight>
                  <a:srgbClr val="FFFFFF"/>
                </a:highlight>
                <a:latin typeface="-apple-system"/>
              </a:rPr>
              <a:t> of VT include:</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rPr>
              <a:t>Very broad complexes (&gt;160ms)</a:t>
            </a:r>
          </a:p>
          <a:p>
            <a:pPr algn="l">
              <a:buFont typeface="Arial" panose="020B0604020202020204" pitchFamily="34" charset="0"/>
              <a:buChar char="•"/>
            </a:pPr>
            <a:r>
              <a:rPr lang="en-US" b="0" i="0" dirty="0">
                <a:effectLst/>
                <a:highlight>
                  <a:srgbClr val="FFFFFF"/>
                </a:highlight>
                <a:latin typeface="-apple-system"/>
              </a:rPr>
              <a:t>Absence of typical RBBB or LBBB morphology</a:t>
            </a:r>
          </a:p>
          <a:p>
            <a:pPr algn="l">
              <a:buFont typeface="Arial" panose="020B0604020202020204" pitchFamily="34" charset="0"/>
              <a:buChar char="•"/>
            </a:pPr>
            <a:r>
              <a:rPr lang="en-US" b="0" i="0" dirty="0">
                <a:effectLst/>
                <a:highlight>
                  <a:srgbClr val="FFFFFF"/>
                </a:highlight>
                <a:latin typeface="-apple-system"/>
              </a:rPr>
              <a:t>Extreme axis deviation (“northwest axis”)</a:t>
            </a:r>
          </a:p>
          <a:p>
            <a:pPr algn="l">
              <a:buFont typeface="Arial" panose="020B0604020202020204" pitchFamily="34" charset="0"/>
              <a:buChar char="•"/>
            </a:pPr>
            <a:r>
              <a:rPr lang="en-US" b="0" i="0" dirty="0">
                <a:effectLst/>
                <a:highlight>
                  <a:srgbClr val="FFFFFF"/>
                </a:highlight>
                <a:latin typeface="-apple-system"/>
              </a:rPr>
              <a:t>AV dissociation (P and QRS complexes at different rates)</a:t>
            </a:r>
          </a:p>
          <a:p>
            <a:pPr algn="l">
              <a:buFont typeface="Arial" panose="020B0604020202020204" pitchFamily="34" charset="0"/>
              <a:buChar char="•"/>
            </a:pPr>
            <a:r>
              <a:rPr lang="en-US" b="0" i="0" dirty="0">
                <a:effectLst/>
                <a:highlight>
                  <a:srgbClr val="FFFFFF"/>
                </a:highlight>
                <a:latin typeface="-apple-system"/>
              </a:rPr>
              <a:t>Capture beats — occur when the sinoatrial node transiently ‘captures’ the ventricles, in the midst of AV dissociation, to produce a QRS complex of normal duration</a:t>
            </a:r>
          </a:p>
          <a:p>
            <a:pPr algn="l">
              <a:buFont typeface="Arial" panose="020B0604020202020204" pitchFamily="34" charset="0"/>
              <a:buChar char="•"/>
            </a:pPr>
            <a:r>
              <a:rPr lang="en-US" b="0" i="0" dirty="0">
                <a:effectLst/>
                <a:highlight>
                  <a:srgbClr val="FFFFFF"/>
                </a:highlight>
                <a:latin typeface="-apple-system"/>
              </a:rPr>
              <a:t>Fusion beats — occur when a sinus and ventricular beat coincide to produce a hybrid complex of intermediate morphology</a:t>
            </a:r>
          </a:p>
          <a:p>
            <a:pPr algn="l">
              <a:buFont typeface="Arial" panose="020B0604020202020204" pitchFamily="34" charset="0"/>
              <a:buChar char="•"/>
            </a:pPr>
            <a:r>
              <a:rPr lang="en-US" b="0" i="0" dirty="0">
                <a:effectLst/>
                <a:highlight>
                  <a:srgbClr val="FFFFFF"/>
                </a:highlight>
                <a:latin typeface="-apple-system"/>
              </a:rPr>
              <a:t>Positive or negative concordance throughout the chest leads, i.e. leads V1-6 show entirely positive (R) or entirely negative (QS) complexes, with no RS complexes seen</a:t>
            </a:r>
          </a:p>
          <a:p>
            <a:pPr algn="l">
              <a:buFont typeface="Arial" panose="020B0604020202020204" pitchFamily="34" charset="0"/>
              <a:buChar char="•"/>
            </a:pPr>
            <a:r>
              <a:rPr lang="en-US" b="0" i="0" dirty="0">
                <a:effectLst/>
                <a:highlight>
                  <a:srgbClr val="FFFFFF"/>
                </a:highlight>
                <a:latin typeface="-apple-system"/>
              </a:rPr>
              <a:t>RSR’ complexes with a taller “left rabbit ear”. This is the most specific finding in </a:t>
            </a:r>
            <a:r>
              <a:rPr lang="en-US" b="0" i="0" dirty="0" err="1">
                <a:effectLst/>
                <a:highlight>
                  <a:srgbClr val="FFFFFF"/>
                </a:highlight>
                <a:latin typeface="-apple-system"/>
              </a:rPr>
              <a:t>favour</a:t>
            </a:r>
            <a:r>
              <a:rPr lang="en-US" b="0" i="0" dirty="0">
                <a:effectLst/>
                <a:highlight>
                  <a:srgbClr val="FFFFFF"/>
                </a:highlight>
                <a:latin typeface="-apple-system"/>
              </a:rPr>
              <a:t> of VT. This is in contrast to RBBB, where the right rabbit ear is taller</a:t>
            </a:r>
          </a:p>
          <a:p>
            <a:pPr algn="l">
              <a:buFont typeface="Arial" panose="020B0604020202020204" pitchFamily="34" charset="0"/>
              <a:buChar char="•"/>
            </a:pPr>
            <a:endParaRPr lang="en-US" b="0" i="0" dirty="0">
              <a:effectLst/>
              <a:highlight>
                <a:srgbClr val="FFFFFF"/>
              </a:highlight>
              <a:latin typeface="-apple-system"/>
            </a:endParaRPr>
          </a:p>
          <a:p>
            <a:pPr algn="l"/>
            <a:r>
              <a:rPr lang="en-US" b="1" i="0" dirty="0">
                <a:solidFill>
                  <a:srgbClr val="000000"/>
                </a:solidFill>
                <a:effectLst/>
                <a:highlight>
                  <a:srgbClr val="FFFFFF"/>
                </a:highlight>
                <a:latin typeface="Open Sans" panose="020B0606030504020204" pitchFamily="34" charset="0"/>
              </a:rPr>
              <a:t>VT is not a single entity</a:t>
            </a:r>
          </a:p>
          <a:p>
            <a:pPr algn="l"/>
            <a:r>
              <a:rPr lang="en-US" b="0" i="0" dirty="0">
                <a:solidFill>
                  <a:srgbClr val="000000"/>
                </a:solidFill>
                <a:effectLst/>
                <a:highlight>
                  <a:srgbClr val="FFFFFF"/>
                </a:highlight>
                <a:latin typeface="Open Sans" panose="020B0606030504020204" pitchFamily="34" charset="0"/>
              </a:rPr>
              <a:t>There are 4 types of VT that EM providers need to be aware of:</a:t>
            </a:r>
          </a:p>
          <a:p>
            <a:pPr algn="l"/>
            <a:r>
              <a:rPr lang="en-US" b="0" i="0" dirty="0">
                <a:solidFill>
                  <a:srgbClr val="000000"/>
                </a:solidFill>
                <a:effectLst/>
                <a:highlight>
                  <a:srgbClr val="FFFFFF"/>
                </a:highlight>
                <a:latin typeface="Open Sans" panose="020B0606030504020204" pitchFamily="34" charset="0"/>
              </a:rPr>
              <a:t>1. Scar mediated monomorphic VT – the classic VT we see in older patients with a cardiac history</a:t>
            </a:r>
          </a:p>
          <a:p>
            <a:pPr algn="l"/>
            <a:r>
              <a:rPr lang="en-US" b="0" i="0" dirty="0">
                <a:solidFill>
                  <a:srgbClr val="000000"/>
                </a:solidFill>
                <a:effectLst/>
                <a:highlight>
                  <a:srgbClr val="FFFFFF"/>
                </a:highlight>
                <a:latin typeface="Open Sans" panose="020B0606030504020204" pitchFamily="34" charset="0"/>
              </a:rPr>
              <a:t>-&gt;Rx: procainamide, as per the </a:t>
            </a:r>
            <a:r>
              <a:rPr lang="en-US" b="1" i="0" u="sng" strike="noStrike" dirty="0">
                <a:solidFill>
                  <a:srgbClr val="000000"/>
                </a:solidFill>
                <a:effectLst/>
                <a:highlight>
                  <a:srgbClr val="FFFFFF"/>
                </a:highlight>
                <a:latin typeface="Open Sans" panose="020B0606030504020204" pitchFamily="34" charset="0"/>
                <a:hlinkClick r:id="rId3"/>
              </a:rPr>
              <a:t>PROCAMIO study.</a:t>
            </a:r>
            <a:endParaRPr lang="en-US" b="0" i="0" dirty="0">
              <a:solidFill>
                <a:srgbClr val="000000"/>
              </a:solidFill>
              <a:effectLst/>
              <a:highlight>
                <a:srgbClr val="FFFFFF"/>
              </a:highlight>
              <a:latin typeface="Open Sans" panose="020B0606030504020204" pitchFamily="34" charset="0"/>
            </a:endParaRPr>
          </a:p>
          <a:p>
            <a:pPr algn="l"/>
            <a:r>
              <a:rPr lang="en-US" b="0" i="0" dirty="0">
                <a:solidFill>
                  <a:srgbClr val="000000"/>
                </a:solidFill>
                <a:effectLst/>
                <a:highlight>
                  <a:srgbClr val="FFFFFF"/>
                </a:highlight>
                <a:latin typeface="Open Sans" panose="020B0606030504020204" pitchFamily="34" charset="0"/>
              </a:rPr>
              <a:t>2. Polymorphic VT – usually related to a cardiac ischemic event</a:t>
            </a:r>
          </a:p>
          <a:p>
            <a:pPr algn="l"/>
            <a:r>
              <a:rPr lang="en-US" b="0" i="0" dirty="0">
                <a:solidFill>
                  <a:srgbClr val="000000"/>
                </a:solidFill>
                <a:effectLst/>
                <a:highlight>
                  <a:srgbClr val="FFFFFF"/>
                </a:highlight>
                <a:latin typeface="Open Sans" panose="020B0606030504020204" pitchFamily="34" charset="0"/>
              </a:rPr>
              <a:t>-&gt;Rx: amiodarone</a:t>
            </a:r>
          </a:p>
          <a:p>
            <a:pPr algn="l"/>
            <a:r>
              <a:rPr lang="en-US" b="0" i="0" dirty="0">
                <a:solidFill>
                  <a:srgbClr val="000000"/>
                </a:solidFill>
                <a:effectLst/>
                <a:highlight>
                  <a:srgbClr val="FFFFFF"/>
                </a:highlight>
                <a:latin typeface="Open Sans" panose="020B0606030504020204" pitchFamily="34" charset="0"/>
              </a:rPr>
              <a:t>3. Exercise induced non-sustained monomorphic VT – in young patients (e.g. 20’s)</a:t>
            </a:r>
          </a:p>
          <a:p>
            <a:pPr algn="l"/>
            <a:r>
              <a:rPr lang="en-US" b="0" i="0" dirty="0">
                <a:solidFill>
                  <a:srgbClr val="000000"/>
                </a:solidFill>
                <a:effectLst/>
                <a:highlight>
                  <a:srgbClr val="FFFFFF"/>
                </a:highlight>
                <a:latin typeface="Open Sans" panose="020B0606030504020204" pitchFamily="34" charset="0"/>
              </a:rPr>
              <a:t>-&gt;Rx: no ED treatment required; outpatient beta blockers</a:t>
            </a:r>
          </a:p>
          <a:p>
            <a:pPr algn="l"/>
            <a:r>
              <a:rPr lang="en-US" b="0" i="0" dirty="0">
                <a:solidFill>
                  <a:srgbClr val="000000"/>
                </a:solidFill>
                <a:effectLst/>
                <a:highlight>
                  <a:srgbClr val="FFFFFF"/>
                </a:highlight>
                <a:latin typeface="Open Sans" panose="020B0606030504020204" pitchFamily="34" charset="0"/>
              </a:rPr>
              <a:t>4. Catecholaminergic Polymorphic VT (CPVT): Heritable VT in young patients (teens/20’s) presenting as polymorphic or bidirectional with a LBBB pattern and inferior axis.</a:t>
            </a:r>
          </a:p>
          <a:p>
            <a:pPr algn="l"/>
            <a:r>
              <a:rPr lang="en-US" b="0" i="0" dirty="0">
                <a:solidFill>
                  <a:srgbClr val="000000"/>
                </a:solidFill>
                <a:effectLst/>
                <a:highlight>
                  <a:srgbClr val="FFFFFF"/>
                </a:highlight>
                <a:latin typeface="Open Sans" panose="020B0606030504020204" pitchFamily="34" charset="0"/>
              </a:rPr>
              <a:t>-&gt;Rx: IV beta blocker, AVOID amiodarone and procainamide</a:t>
            </a:r>
          </a:p>
          <a:p>
            <a:pPr algn="l"/>
            <a:endParaRPr lang="en-US" b="0" i="0" dirty="0">
              <a:solidFill>
                <a:srgbClr val="000000"/>
              </a:solidFill>
              <a:effectLst/>
              <a:highlight>
                <a:srgbClr val="FFFFFF"/>
              </a:highlight>
              <a:latin typeface="Open Sans" panose="020B0606030504020204" pitchFamily="34" charset="0"/>
            </a:endParaRPr>
          </a:p>
          <a:p>
            <a:pPr algn="l"/>
            <a:endParaRPr lang="en-US" b="0" i="0" dirty="0">
              <a:solidFill>
                <a:srgbClr val="000000"/>
              </a:solidFill>
              <a:effectLst/>
              <a:highlight>
                <a:srgbClr val="FFFFFF"/>
              </a:highlight>
              <a:latin typeface="Open Sans" panose="020B0606030504020204" pitchFamily="34" charset="0"/>
            </a:endParaRPr>
          </a:p>
          <a:p>
            <a:pPr algn="l"/>
            <a:r>
              <a:rPr lang="en-US" b="0" i="0" dirty="0">
                <a:solidFill>
                  <a:srgbClr val="000000"/>
                </a:solidFill>
                <a:effectLst/>
                <a:highlight>
                  <a:srgbClr val="FFFFFF"/>
                </a:highlight>
                <a:latin typeface="Open Sans" panose="020B0606030504020204" pitchFamily="34" charset="0"/>
              </a:rPr>
              <a:t>As per ACLS guidelines, If any tachydysrhythmia presents as unstable, the treatment of choice is synchronized electrical cardioversion.</a:t>
            </a:r>
          </a:p>
          <a:p>
            <a:pPr algn="l"/>
            <a:r>
              <a:rPr lang="en-US" b="0" i="0" dirty="0">
                <a:solidFill>
                  <a:srgbClr val="000000"/>
                </a:solidFill>
                <a:effectLst/>
                <a:highlight>
                  <a:srgbClr val="FFFFFF"/>
                </a:highlight>
                <a:latin typeface="Open Sans" panose="020B0606030504020204" pitchFamily="34" charset="0"/>
              </a:rPr>
              <a:t>For many stable patients, electrical cardioversion may be the preferred treatment of choice for VT. For example, electrical cardioversion should be considered in all patients with known heart disease and VT regardless of clinical stability, as the risks of antidysrhythmic medication are probably higher than those of electrical cardioversion in this patient population. Many patients with known heart disease and VT may not be considered “unstable” according to ACLS guidelines (those with hypotension, decreased LOA, acute heart failure or ischemic chest pain), but nonetheless may have poor cardiac output and be unable to tolerate </a:t>
            </a:r>
            <a:r>
              <a:rPr lang="en-US" b="0" i="0" dirty="0" err="1">
                <a:solidFill>
                  <a:srgbClr val="000000"/>
                </a:solidFill>
                <a:effectLst/>
                <a:highlight>
                  <a:srgbClr val="FFFFFF"/>
                </a:highlight>
                <a:latin typeface="Open Sans" panose="020B0606030504020204" pitchFamily="34" charset="0"/>
              </a:rPr>
              <a:t>antidysrhthmic</a:t>
            </a:r>
            <a:r>
              <a:rPr lang="en-US" b="0" i="0" dirty="0">
                <a:solidFill>
                  <a:srgbClr val="000000"/>
                </a:solidFill>
                <a:effectLst/>
                <a:highlight>
                  <a:srgbClr val="FFFFFF"/>
                </a:highlight>
                <a:latin typeface="Open Sans" panose="020B0606030504020204" pitchFamily="34" charset="0"/>
              </a:rPr>
              <a:t> medications. In patients with known LV dysfunction and VT, even with normal BP, consider incipient shock and immediate cardioversion. Remember that cardiac output can be dangerously low while the patient maintains a “normal” BP. Blood pressure ≠ cardiac output. </a:t>
            </a:r>
          </a:p>
          <a:p>
            <a:pPr algn="l"/>
            <a:endParaRPr lang="en-US" b="0" i="0" dirty="0">
              <a:solidFill>
                <a:srgbClr val="000000"/>
              </a:solidFill>
              <a:effectLst/>
              <a:highlight>
                <a:srgbClr val="FFFFFF"/>
              </a:highlight>
              <a:latin typeface="Open Sans" panose="020B0606030504020204" pitchFamily="34" charset="0"/>
            </a:endParaRPr>
          </a:p>
          <a:p>
            <a:pPr algn="l"/>
            <a:r>
              <a:rPr lang="en-US" b="0" i="0" dirty="0">
                <a:solidFill>
                  <a:srgbClr val="000000"/>
                </a:solidFill>
                <a:effectLst/>
                <a:highlight>
                  <a:srgbClr val="FFFFFF"/>
                </a:highlight>
                <a:latin typeface="Open Sans" panose="020B0606030504020204" pitchFamily="34" charset="0"/>
              </a:rPr>
              <a:t>Next line stable is </a:t>
            </a:r>
            <a:r>
              <a:rPr lang="en-US" b="0" i="0" dirty="0" err="1">
                <a:solidFill>
                  <a:srgbClr val="000000"/>
                </a:solidFill>
                <a:effectLst/>
                <a:highlight>
                  <a:srgbClr val="FFFFFF"/>
                </a:highlight>
                <a:latin typeface="Open Sans" panose="020B0606030504020204" pitchFamily="34" charset="0"/>
              </a:rPr>
              <a:t>Pocainaimde</a:t>
            </a:r>
            <a:r>
              <a:rPr lang="en-US" b="0" i="0" dirty="0">
                <a:solidFill>
                  <a:srgbClr val="000000"/>
                </a:solidFill>
                <a:effectLst/>
                <a:highlight>
                  <a:srgbClr val="FFFFFF"/>
                </a:highlight>
                <a:latin typeface="Open Sans" panose="020B0606030504020204" pitchFamily="34" charset="0"/>
              </a:rPr>
              <a:t> 1st line drug of choice</a:t>
            </a:r>
          </a:p>
          <a:p>
            <a:pPr algn="l"/>
            <a:r>
              <a:rPr lang="en-US" b="0" i="0" dirty="0">
                <a:solidFill>
                  <a:srgbClr val="000000"/>
                </a:solidFill>
                <a:effectLst/>
                <a:highlight>
                  <a:srgbClr val="FFFFFF"/>
                </a:highlight>
                <a:latin typeface="Open Sans" panose="020B0606030504020204" pitchFamily="34" charset="0"/>
              </a:rPr>
              <a:t>20-50mg/min max 1 gram/17mg/kg</a:t>
            </a:r>
          </a:p>
          <a:p>
            <a:pPr algn="l"/>
            <a:r>
              <a:rPr lang="en-US" b="0" i="0" dirty="0">
                <a:solidFill>
                  <a:srgbClr val="000000"/>
                </a:solidFill>
                <a:effectLst/>
                <a:highlight>
                  <a:srgbClr val="FFFFFF"/>
                </a:highlight>
                <a:latin typeface="Open Sans" panose="020B0606030504020204" pitchFamily="34" charset="0"/>
              </a:rPr>
              <a:t>Amiodarone in MI or LV dysfunction</a:t>
            </a:r>
          </a:p>
          <a:p>
            <a:pPr algn="l"/>
            <a:r>
              <a:rPr lang="en-US" b="0" i="0" dirty="0">
                <a:solidFill>
                  <a:srgbClr val="000000"/>
                </a:solidFill>
                <a:effectLst/>
                <a:highlight>
                  <a:srgbClr val="FFFFFF"/>
                </a:highlight>
                <a:latin typeface="Open Sans" panose="020B0606030504020204" pitchFamily="34" charset="0"/>
              </a:rPr>
              <a:t>150mg over 10 mins w/ drip over 6 hours for 360mg total</a:t>
            </a:r>
          </a:p>
          <a:p>
            <a:br>
              <a:rPr lang="en-US" dirty="0"/>
            </a:br>
            <a:endParaRPr lang="en-US" b="0" i="0" dirty="0">
              <a:solidFill>
                <a:srgbClr val="000000"/>
              </a:solidFill>
              <a:effectLst/>
              <a:highlight>
                <a:srgbClr val="FFFFFF"/>
              </a:highlight>
              <a:latin typeface="Open Sans" panose="020B0606030504020204" pitchFamily="34" charset="0"/>
            </a:endParaRPr>
          </a:p>
          <a:p>
            <a:br>
              <a:rPr lang="en-US" dirty="0"/>
            </a:br>
            <a:endParaRPr lang="en-US" b="0" i="0" dirty="0">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26</a:t>
            </a:fld>
            <a:endParaRPr lang="en-US"/>
          </a:p>
        </p:txBody>
      </p:sp>
    </p:spTree>
    <p:extLst>
      <p:ext uri="{BB962C8B-B14F-4D97-AF65-F5344CB8AC3E}">
        <p14:creationId xmlns:p14="http://schemas.microsoft.com/office/powerpoint/2010/main" val="3468009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Open Sans" panose="020B0606030504020204" pitchFamily="34" charset="0"/>
              </a:rPr>
              <a:t>Electrical cardioversion may be the preferred treatment of choice for VT. For example, electrical cardioversion should be considered in all patients with known heart disease and VT regardless of clinical stability, as the risks of antidysrhythmic medication are probably higher than those of electrical cardioversion in this patient population. </a:t>
            </a:r>
          </a:p>
          <a:p>
            <a:r>
              <a:rPr lang="en-US" b="1" i="0" dirty="0">
                <a:solidFill>
                  <a:srgbClr val="FF0000"/>
                </a:solidFill>
                <a:effectLst/>
                <a:highlight>
                  <a:srgbClr val="FFFFFF"/>
                </a:highlight>
                <a:latin typeface="Open Sans" panose="020B0606030504020204" pitchFamily="34" charset="0"/>
              </a:rPr>
              <a:t>Avoid the “verapamil death test”!</a:t>
            </a:r>
            <a:r>
              <a:rPr lang="en-US" b="0" i="0" dirty="0">
                <a:solidFill>
                  <a:srgbClr val="000000"/>
                </a:solidFill>
                <a:effectLst/>
                <a:highlight>
                  <a:srgbClr val="FFFFFF"/>
                </a:highlight>
                <a:latin typeface="Open Sans" panose="020B0606030504020204" pitchFamily="34" charset="0"/>
              </a:rPr>
              <a:t> Do not give a calcium channel blockers to a patient with a wide complex tachycardia.</a:t>
            </a:r>
            <a:endParaRPr lang="en-US" dirty="0"/>
          </a:p>
          <a:p>
            <a:endParaRPr lang="en-US" dirty="0"/>
          </a:p>
          <a:p>
            <a:r>
              <a:rPr lang="en-US" dirty="0"/>
              <a:t>Other things to consider:</a:t>
            </a:r>
          </a:p>
          <a:p>
            <a:pPr algn="l">
              <a:buFont typeface="Arial" panose="020B0604020202020204" pitchFamily="34" charset="0"/>
              <a:buChar char="•"/>
            </a:pPr>
            <a:r>
              <a:rPr lang="en-US" b="0" i="0" dirty="0">
                <a:solidFill>
                  <a:srgbClr val="000000"/>
                </a:solidFill>
                <a:effectLst/>
                <a:highlight>
                  <a:srgbClr val="FFFFFF"/>
                </a:highlight>
                <a:latin typeface="Open Sans" panose="020B0606030504020204" pitchFamily="34" charset="0"/>
              </a:rPr>
              <a:t>Hyperkalemia (HR usually &lt; 120 bpm)</a:t>
            </a:r>
          </a:p>
          <a:p>
            <a:pPr algn="l">
              <a:buFont typeface="Arial" panose="020B0604020202020204" pitchFamily="34" charset="0"/>
              <a:buChar char="•"/>
            </a:pPr>
            <a:r>
              <a:rPr lang="en-US" b="0" i="0" dirty="0">
                <a:solidFill>
                  <a:srgbClr val="000000"/>
                </a:solidFill>
                <a:effectLst/>
                <a:highlight>
                  <a:srgbClr val="FFFFFF"/>
                </a:highlight>
                <a:latin typeface="Open Sans" panose="020B0606030504020204" pitchFamily="34" charset="0"/>
              </a:rPr>
              <a:t>Sodium channel blocker toxicity (often very wide QRS &gt; 200 </a:t>
            </a:r>
            <a:r>
              <a:rPr lang="en-US" b="0" i="0" dirty="0" err="1">
                <a:solidFill>
                  <a:srgbClr val="000000"/>
                </a:solidFill>
                <a:effectLst/>
                <a:highlight>
                  <a:srgbClr val="FFFFFF"/>
                </a:highlight>
                <a:latin typeface="Open Sans" panose="020B0606030504020204" pitchFamily="34" charset="0"/>
              </a:rPr>
              <a:t>ms</a:t>
            </a:r>
            <a:r>
              <a:rPr lang="en-US" b="0" i="0" dirty="0">
                <a:solidFill>
                  <a:srgbClr val="000000"/>
                </a:solidFill>
                <a:effectLst/>
                <a:highlight>
                  <a:srgbClr val="FFFFFF"/>
                </a:highlight>
                <a:latin typeface="Open Sans" panose="020B0606030504020204" pitchFamily="34" charset="0"/>
              </a:rPr>
              <a:t>)</a:t>
            </a:r>
          </a:p>
          <a:p>
            <a:pPr algn="l">
              <a:buFont typeface="Arial" panose="020B0604020202020204" pitchFamily="34" charset="0"/>
              <a:buChar char="•"/>
            </a:pPr>
            <a:r>
              <a:rPr lang="en-US" b="0" i="0" dirty="0">
                <a:solidFill>
                  <a:srgbClr val="000000"/>
                </a:solidFill>
                <a:effectLst/>
                <a:highlight>
                  <a:srgbClr val="FFFFFF"/>
                </a:highlight>
                <a:latin typeface="Open Sans" panose="020B0606030504020204" pitchFamily="34" charset="0"/>
              </a:rPr>
              <a:t>Accelerated Idioventricular Rhythm (AIVR). This is a reperfusion rhythm often seen post-</a:t>
            </a:r>
            <a:r>
              <a:rPr lang="en-US" b="0" i="0" dirty="0" err="1">
                <a:solidFill>
                  <a:srgbClr val="000000"/>
                </a:solidFill>
                <a:effectLst/>
                <a:highlight>
                  <a:srgbClr val="FFFFFF"/>
                </a:highlight>
                <a:latin typeface="Open Sans" panose="020B0606030504020204" pitchFamily="34" charset="0"/>
              </a:rPr>
              <a:t>lytics</a:t>
            </a:r>
            <a:r>
              <a:rPr lang="en-US" b="0" i="0" dirty="0">
                <a:solidFill>
                  <a:srgbClr val="000000"/>
                </a:solidFill>
                <a:effectLst/>
                <a:highlight>
                  <a:srgbClr val="FFFFFF"/>
                </a:highlight>
                <a:latin typeface="Open Sans" panose="020B0606030504020204" pitchFamily="34" charset="0"/>
              </a:rPr>
              <a:t> for STEMI; Think of “slow VT”. The treatment is observation, not medication.</a:t>
            </a: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27</a:t>
            </a:fld>
            <a:endParaRPr lang="en-US"/>
          </a:p>
        </p:txBody>
      </p:sp>
    </p:spTree>
    <p:extLst>
      <p:ext uri="{BB962C8B-B14F-4D97-AF65-F5344CB8AC3E}">
        <p14:creationId xmlns:p14="http://schemas.microsoft.com/office/powerpoint/2010/main" val="13721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effectLst/>
                <a:latin typeface="-apple-system"/>
              </a:rPr>
              <a:t>Regular rhythm at a rate of 60-100 bpm (or age-appropriate rate in </a:t>
            </a:r>
            <a:r>
              <a:rPr lang="en-US" b="0" i="0" dirty="0">
                <a:effectLst/>
                <a:latin typeface="-apple-system"/>
                <a:hlinkClick r:id="rId3"/>
              </a:rPr>
              <a:t>children</a:t>
            </a:r>
            <a:r>
              <a:rPr lang="en-US" b="0" i="0" dirty="0">
                <a:effectLst/>
                <a:latin typeface="-apple-system"/>
              </a:rPr>
              <a:t>)</a:t>
            </a:r>
          </a:p>
          <a:p>
            <a:pPr algn="l">
              <a:buFont typeface="Arial" panose="020B0604020202020204" pitchFamily="34" charset="0"/>
              <a:buChar char="•"/>
            </a:pPr>
            <a:r>
              <a:rPr lang="en-US" b="0" i="0" dirty="0">
                <a:effectLst/>
                <a:latin typeface="-apple-system"/>
              </a:rPr>
              <a:t>Each QRS complex is preceded by a </a:t>
            </a:r>
            <a:r>
              <a:rPr lang="en-US" b="0" i="0" dirty="0">
                <a:effectLst/>
                <a:latin typeface="-apple-system"/>
                <a:hlinkClick r:id="rId4"/>
              </a:rPr>
              <a:t>normal P wave</a:t>
            </a:r>
            <a:endParaRPr lang="en-US" b="0" i="0" dirty="0">
              <a:effectLst/>
              <a:latin typeface="-apple-system"/>
            </a:endParaRPr>
          </a:p>
          <a:p>
            <a:pPr algn="l">
              <a:buFont typeface="Arial" panose="020B0604020202020204" pitchFamily="34" charset="0"/>
              <a:buChar char="•"/>
            </a:pPr>
            <a:r>
              <a:rPr lang="en-US" b="0" i="0" dirty="0">
                <a:effectLst/>
                <a:latin typeface="-apple-system"/>
              </a:rPr>
              <a:t>Normal P wave axis: P waves upright in leads I and II, inverted in </a:t>
            </a:r>
            <a:r>
              <a:rPr lang="en-US" b="0" i="0" dirty="0" err="1">
                <a:effectLst/>
                <a:latin typeface="-apple-system"/>
              </a:rPr>
              <a:t>aVR</a:t>
            </a:r>
            <a:endParaRPr lang="en-US" b="0" i="0" dirty="0">
              <a:effectLst/>
              <a:latin typeface="-apple-system"/>
            </a:endParaRPr>
          </a:p>
          <a:p>
            <a:pPr algn="l">
              <a:buFont typeface="Arial" panose="020B0604020202020204" pitchFamily="34" charset="0"/>
              <a:buChar char="•"/>
            </a:pPr>
            <a:r>
              <a:rPr lang="en-US" b="0" i="0" dirty="0">
                <a:effectLst/>
                <a:latin typeface="-apple-system"/>
              </a:rPr>
              <a:t>The </a:t>
            </a:r>
            <a:r>
              <a:rPr lang="en-US" b="0" i="0" dirty="0">
                <a:effectLst/>
                <a:latin typeface="-apple-system"/>
                <a:hlinkClick r:id="rId5"/>
              </a:rPr>
              <a:t>PR interval</a:t>
            </a:r>
            <a:r>
              <a:rPr lang="en-US" b="0" i="0" dirty="0">
                <a:effectLst/>
                <a:latin typeface="-apple-system"/>
              </a:rPr>
              <a:t> remains constant</a:t>
            </a:r>
          </a:p>
          <a:p>
            <a:pPr algn="l">
              <a:buFont typeface="Arial" panose="020B0604020202020204" pitchFamily="34" charset="0"/>
              <a:buChar char="•"/>
            </a:pPr>
            <a:r>
              <a:rPr lang="en-US" b="0" i="0" dirty="0">
                <a:effectLst/>
                <a:latin typeface="-apple-system"/>
              </a:rPr>
              <a:t>QRS complexes &lt; 100 </a:t>
            </a:r>
            <a:r>
              <a:rPr lang="en-US" b="0" i="0" dirty="0" err="1">
                <a:effectLst/>
                <a:latin typeface="-apple-system"/>
              </a:rPr>
              <a:t>ms</a:t>
            </a:r>
            <a:r>
              <a:rPr lang="en-US" b="0" i="0" dirty="0">
                <a:effectLst/>
                <a:latin typeface="-apple-system"/>
              </a:rPr>
              <a:t> wide (unless co-existent </a:t>
            </a:r>
            <a:r>
              <a:rPr lang="en-US" b="0" i="0" dirty="0">
                <a:effectLst/>
                <a:latin typeface="-apple-system"/>
                <a:hlinkClick r:id="rId6"/>
              </a:rPr>
              <a:t>interventricular conduction delay</a:t>
            </a:r>
            <a:r>
              <a:rPr lang="en-US" b="0" i="0" dirty="0">
                <a:effectLst/>
                <a:latin typeface="-apple-system"/>
              </a:rPr>
              <a:t> present)</a:t>
            </a: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5</a:t>
            </a:fld>
            <a:endParaRPr lang="en-US"/>
          </a:p>
        </p:txBody>
      </p:sp>
    </p:spTree>
    <p:extLst>
      <p:ext uri="{BB962C8B-B14F-4D97-AF65-F5344CB8AC3E}">
        <p14:creationId xmlns:p14="http://schemas.microsoft.com/office/powerpoint/2010/main" val="1532474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highlight>
                  <a:srgbClr val="FFFFFF"/>
                </a:highlight>
                <a:latin typeface="Open Sans" panose="020B0606030504020204" pitchFamily="34" charset="0"/>
              </a:rPr>
              <a:t>Management of Stable Ventricular Tachycardia</a:t>
            </a:r>
          </a:p>
          <a:p>
            <a:pPr algn="l"/>
            <a:r>
              <a:rPr lang="en-US" b="0" i="0" dirty="0">
                <a:solidFill>
                  <a:srgbClr val="000000"/>
                </a:solidFill>
                <a:effectLst/>
                <a:highlight>
                  <a:srgbClr val="FFFFFF"/>
                </a:highlight>
                <a:latin typeface="Open Sans" panose="020B0606030504020204" pitchFamily="34" charset="0"/>
              </a:rPr>
              <a:t>The 2016 PROCAMIO RCT trial compared IV procainamide and amiodarone for the treatment of acute but stable sustained monomorphic VT. Procainamide was associated with less major cardiac adverse events and a higher proportion of tachycardia termination within 40 minutes. Procainamide is currently considered to be the first line medication for sustained monomorphic VT in stable patients.</a:t>
            </a:r>
          </a:p>
          <a:p>
            <a:pPr algn="l"/>
            <a:r>
              <a:rPr lang="en-US" b="1" i="0" dirty="0">
                <a:solidFill>
                  <a:srgbClr val="000000"/>
                </a:solidFill>
                <a:effectLst/>
                <a:highlight>
                  <a:srgbClr val="FFFFFF"/>
                </a:highlight>
                <a:latin typeface="Open Sans" panose="020B0606030504020204" pitchFamily="34" charset="0"/>
              </a:rPr>
              <a:t>Indications for amiodarone in VT</a:t>
            </a:r>
          </a:p>
          <a:p>
            <a:pPr algn="l"/>
            <a:r>
              <a:rPr lang="en-US" b="0" i="0" dirty="0">
                <a:solidFill>
                  <a:srgbClr val="000000"/>
                </a:solidFill>
                <a:effectLst/>
                <a:highlight>
                  <a:srgbClr val="FFFFFF"/>
                </a:highlight>
                <a:latin typeface="Open Sans" panose="020B0606030504020204" pitchFamily="34" charset="0"/>
              </a:rPr>
              <a:t>While procainamide is currently considered to be the first line medication for stable sustained VT, there remain three important indications for amiodarone in the setting of VT:</a:t>
            </a:r>
          </a:p>
          <a:p>
            <a:pPr algn="l"/>
            <a:r>
              <a:rPr lang="en-US" b="0" i="0" dirty="0">
                <a:solidFill>
                  <a:srgbClr val="000000"/>
                </a:solidFill>
                <a:effectLst/>
                <a:highlight>
                  <a:srgbClr val="FFFFFF"/>
                </a:highlight>
                <a:latin typeface="Open Sans" panose="020B0606030504020204" pitchFamily="34" charset="0"/>
              </a:rPr>
              <a:t>1. Polymorphic VT related to cardiac ischemia</a:t>
            </a:r>
          </a:p>
          <a:p>
            <a:pPr algn="l"/>
            <a:r>
              <a:rPr lang="en-US" b="0" i="0" dirty="0">
                <a:solidFill>
                  <a:srgbClr val="000000"/>
                </a:solidFill>
                <a:effectLst/>
                <a:highlight>
                  <a:srgbClr val="FFFFFF"/>
                </a:highlight>
                <a:latin typeface="Open Sans" panose="020B0606030504020204" pitchFamily="34" charset="0"/>
              </a:rPr>
              <a:t>2. ICD patient with VT above detect rate (usually &gt;175 bpm)</a:t>
            </a:r>
          </a:p>
          <a:p>
            <a:pPr algn="l"/>
            <a:r>
              <a:rPr lang="en-US" b="0" i="0" dirty="0">
                <a:solidFill>
                  <a:srgbClr val="000000"/>
                </a:solidFill>
                <a:effectLst/>
                <a:highlight>
                  <a:srgbClr val="FFFFFF"/>
                </a:highlight>
                <a:latin typeface="Open Sans" panose="020B0606030504020204" pitchFamily="34" charset="0"/>
              </a:rPr>
              <a:t>3. VT in the cardiac arrest patient</a:t>
            </a:r>
          </a:p>
          <a:p>
            <a:endParaRPr lang="en-US" dirty="0"/>
          </a:p>
          <a:p>
            <a:endParaRPr lang="en-US" dirty="0"/>
          </a:p>
          <a:p>
            <a:pPr algn="l"/>
            <a:r>
              <a:rPr lang="en-US" b="1" i="0" dirty="0">
                <a:solidFill>
                  <a:srgbClr val="000000"/>
                </a:solidFill>
                <a:effectLst/>
                <a:highlight>
                  <a:srgbClr val="FFFFFF"/>
                </a:highlight>
                <a:latin typeface="Open Sans" panose="020B0606030504020204" pitchFamily="34" charset="0"/>
              </a:rPr>
              <a:t>VT in the ICD patient</a:t>
            </a:r>
          </a:p>
          <a:p>
            <a:pPr algn="l"/>
            <a:r>
              <a:rPr lang="en-US" b="1" i="0" dirty="0">
                <a:solidFill>
                  <a:srgbClr val="000000"/>
                </a:solidFill>
                <a:effectLst/>
                <a:highlight>
                  <a:srgbClr val="FFFFFF"/>
                </a:highlight>
                <a:latin typeface="Open Sans" panose="020B0606030504020204" pitchFamily="34" charset="0"/>
              </a:rPr>
              <a:t>VT below detect</a:t>
            </a:r>
            <a:r>
              <a:rPr lang="en-US" b="0" i="0" dirty="0">
                <a:solidFill>
                  <a:srgbClr val="000000"/>
                </a:solidFill>
                <a:effectLst/>
                <a:highlight>
                  <a:srgbClr val="FFFFFF"/>
                </a:highlight>
                <a:latin typeface="Open Sans" panose="020B0606030504020204" pitchFamily="34" charset="0"/>
              </a:rPr>
              <a:t> (usually &lt;175 bpm)</a:t>
            </a:r>
          </a:p>
          <a:p>
            <a:pPr algn="l"/>
            <a:r>
              <a:rPr lang="en-US" b="0" i="0" dirty="0">
                <a:solidFill>
                  <a:srgbClr val="000000"/>
                </a:solidFill>
                <a:effectLst/>
                <a:highlight>
                  <a:srgbClr val="FFFFFF"/>
                </a:highlight>
                <a:latin typeface="Open Sans" panose="020B0606030504020204" pitchFamily="34" charset="0"/>
              </a:rPr>
              <a:t>VT is too slow for ICD to recognize. Treat as you would any VT.</a:t>
            </a:r>
          </a:p>
          <a:p>
            <a:pPr algn="l"/>
            <a:r>
              <a:rPr lang="en-US" b="1" i="0" dirty="0">
                <a:solidFill>
                  <a:srgbClr val="000000"/>
                </a:solidFill>
                <a:effectLst/>
                <a:highlight>
                  <a:srgbClr val="FFFFFF"/>
                </a:highlight>
                <a:latin typeface="Open Sans" panose="020B0606030504020204" pitchFamily="34" charset="0"/>
              </a:rPr>
              <a:t>VT above detect</a:t>
            </a:r>
            <a:r>
              <a:rPr lang="en-US" b="0" i="0" dirty="0">
                <a:solidFill>
                  <a:srgbClr val="000000"/>
                </a:solidFill>
                <a:effectLst/>
                <a:highlight>
                  <a:srgbClr val="FFFFFF"/>
                </a:highlight>
                <a:latin typeface="Open Sans" panose="020B0606030504020204" pitchFamily="34" charset="0"/>
              </a:rPr>
              <a:t> (usually &gt;175 bpm)</a:t>
            </a:r>
          </a:p>
          <a:p>
            <a:pPr algn="l"/>
            <a:r>
              <a:rPr lang="en-US" b="0" i="0" dirty="0">
                <a:solidFill>
                  <a:srgbClr val="000000"/>
                </a:solidFill>
                <a:effectLst/>
                <a:highlight>
                  <a:srgbClr val="FFFFFF"/>
                </a:highlight>
                <a:latin typeface="Open Sans" panose="020B0606030504020204" pitchFamily="34" charset="0"/>
              </a:rPr>
              <a:t>Recurrent episodes of VT. Treatment involves prevention, which is usually a combination of IV amiodarone, beta blockade and sedation. Consider causes such as ICD malfunction, electrolyte imbalance and severe CHF.</a:t>
            </a:r>
          </a:p>
          <a:p>
            <a:pPr algn="l"/>
            <a:r>
              <a:rPr lang="en-US" b="1" i="0" dirty="0">
                <a:solidFill>
                  <a:srgbClr val="000000"/>
                </a:solidFill>
                <a:effectLst/>
                <a:highlight>
                  <a:srgbClr val="FFFFFF"/>
                </a:highlight>
                <a:latin typeface="Open Sans" panose="020B0606030504020204" pitchFamily="34" charset="0"/>
              </a:rPr>
              <a:t>Magnet? </a:t>
            </a:r>
            <a:r>
              <a:rPr lang="en-US" b="0" i="0" dirty="0">
                <a:solidFill>
                  <a:srgbClr val="000000"/>
                </a:solidFill>
                <a:effectLst/>
                <a:highlight>
                  <a:srgbClr val="FFFFFF"/>
                </a:highlight>
                <a:latin typeface="Open Sans" panose="020B0606030504020204" pitchFamily="34" charset="0"/>
              </a:rPr>
              <a:t>If an ICD patient is not in VT but their ICD is delivering shocks, place a magnet on the ICD to put it into VVI mode (pacing preserved, shocking disabled).</a:t>
            </a: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28</a:t>
            </a:fld>
            <a:endParaRPr lang="en-US"/>
          </a:p>
        </p:txBody>
      </p:sp>
    </p:spTree>
    <p:extLst>
      <p:ext uri="{BB962C8B-B14F-4D97-AF65-F5344CB8AC3E}">
        <p14:creationId xmlns:p14="http://schemas.microsoft.com/office/powerpoint/2010/main" val="3645090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effectLst/>
                <a:highlight>
                  <a:srgbClr val="FFFFFF"/>
                </a:highlight>
                <a:latin typeface="-apple-system"/>
              </a:rPr>
              <a:t>Clinical significance of VF</a:t>
            </a:r>
          </a:p>
          <a:p>
            <a:pPr algn="l"/>
            <a:r>
              <a:rPr lang="en-US" b="0" i="0" dirty="0">
                <a:effectLst/>
                <a:highlight>
                  <a:srgbClr val="FFFFFF"/>
                </a:highlight>
                <a:latin typeface="-apple-system"/>
              </a:rPr>
              <a:t>Ventricular fibrillation (VF) is the most important shockable cardiac arrest rhythm</a:t>
            </a:r>
          </a:p>
          <a:p>
            <a:pPr algn="l"/>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rPr>
              <a:t>The ventricles suddenly attempt to contract at rates of up to 500 bpm</a:t>
            </a:r>
          </a:p>
          <a:p>
            <a:pPr algn="l">
              <a:buFont typeface="Arial" panose="020B0604020202020204" pitchFamily="34" charset="0"/>
              <a:buChar char="•"/>
            </a:pPr>
            <a:r>
              <a:rPr lang="en-US" b="0" i="0" dirty="0">
                <a:effectLst/>
                <a:highlight>
                  <a:srgbClr val="FFFFFF"/>
                </a:highlight>
                <a:latin typeface="-apple-system"/>
              </a:rPr>
              <a:t>This rapid and irregular electrical activity renders the ventricles unable to contract in a </a:t>
            </a:r>
            <a:r>
              <a:rPr lang="en-US" b="0" i="0" dirty="0" err="1">
                <a:effectLst/>
                <a:highlight>
                  <a:srgbClr val="FFFFFF"/>
                </a:highlight>
                <a:latin typeface="-apple-system"/>
              </a:rPr>
              <a:t>synchronised</a:t>
            </a:r>
            <a:r>
              <a:rPr lang="en-US" b="0" i="0" dirty="0">
                <a:effectLst/>
                <a:highlight>
                  <a:srgbClr val="FFFFFF"/>
                </a:highlight>
                <a:latin typeface="-apple-system"/>
              </a:rPr>
              <a:t> manner, resulting in immediate loss of cardiac output</a:t>
            </a:r>
          </a:p>
          <a:p>
            <a:pPr algn="l">
              <a:buFont typeface="Arial" panose="020B0604020202020204" pitchFamily="34" charset="0"/>
              <a:buChar char="•"/>
            </a:pPr>
            <a:r>
              <a:rPr lang="en-US" b="0" i="0" dirty="0">
                <a:effectLst/>
                <a:highlight>
                  <a:srgbClr val="FFFFFF"/>
                </a:highlight>
                <a:latin typeface="-apple-system"/>
              </a:rPr>
              <a:t>The heart is no longer an effective pump and is reduced to a quivering mess</a:t>
            </a:r>
          </a:p>
          <a:p>
            <a:pPr algn="l">
              <a:buFont typeface="Arial" panose="020B0604020202020204" pitchFamily="34" charset="0"/>
              <a:buChar char="•"/>
            </a:pPr>
            <a:r>
              <a:rPr lang="en-US" b="0" i="0" dirty="0">
                <a:effectLst/>
                <a:highlight>
                  <a:srgbClr val="FFFFFF"/>
                </a:highlight>
                <a:latin typeface="-apple-system"/>
              </a:rPr>
              <a:t>Unless </a:t>
            </a:r>
            <a:r>
              <a:rPr lang="en-US" b="0" i="0" dirty="0">
                <a:effectLst/>
                <a:highlight>
                  <a:srgbClr val="FFFFFF"/>
                </a:highlight>
                <a:latin typeface="-apple-system"/>
                <a:hlinkClick r:id="rId3"/>
              </a:rPr>
              <a:t>advanced life support</a:t>
            </a:r>
            <a:r>
              <a:rPr lang="en-US" b="0" i="0" dirty="0">
                <a:effectLst/>
                <a:highlight>
                  <a:srgbClr val="FFFFFF"/>
                </a:highlight>
                <a:latin typeface="-apple-system"/>
              </a:rPr>
              <a:t> is rapidly instituted, this rhythm is invariably fatal</a:t>
            </a:r>
          </a:p>
          <a:p>
            <a:pPr algn="l">
              <a:buFont typeface="Arial" panose="020B0604020202020204" pitchFamily="34" charset="0"/>
              <a:buChar char="•"/>
            </a:pPr>
            <a:r>
              <a:rPr lang="en-US" b="0" i="0" dirty="0">
                <a:effectLst/>
                <a:highlight>
                  <a:srgbClr val="FFFFFF"/>
                </a:highlight>
                <a:latin typeface="-apple-system"/>
              </a:rPr>
              <a:t>Prolonged ventricular fibrillation results in decreasing waveform amplitude, from initial coarse VF to fine VF, ultimately degenerating into asystole due to progressive depletion of myocardial energy stores</a:t>
            </a:r>
          </a:p>
          <a:p>
            <a:pPr algn="l">
              <a:buFont typeface="Arial" panose="020B0604020202020204" pitchFamily="34" charset="0"/>
              <a:buChar char="•"/>
            </a:pPr>
            <a:endParaRPr lang="en-US" b="0" i="0" dirty="0">
              <a:effectLst/>
              <a:highlight>
                <a:srgbClr val="FFFFFF"/>
              </a:highlight>
              <a:latin typeface="-apple-system"/>
            </a:endParaRPr>
          </a:p>
          <a:p>
            <a:pPr algn="l"/>
            <a:r>
              <a:rPr lang="en-US" b="0" i="0" dirty="0">
                <a:effectLst/>
                <a:highlight>
                  <a:srgbClr val="FFFFFF"/>
                </a:highlight>
                <a:latin typeface="-apple-system"/>
              </a:rPr>
              <a:t>Shock Biphasic 200J</a:t>
            </a:r>
          </a:p>
          <a:p>
            <a:pPr algn="l"/>
            <a:r>
              <a:rPr lang="en-US" b="0" i="0" dirty="0">
                <a:effectLst/>
                <a:highlight>
                  <a:srgbClr val="FFFFFF"/>
                </a:highlight>
                <a:latin typeface="-apple-system"/>
              </a:rPr>
              <a:t>Then </a:t>
            </a:r>
            <a:r>
              <a:rPr lang="en-US" b="0" i="0" dirty="0" err="1">
                <a:effectLst/>
                <a:highlight>
                  <a:srgbClr val="FFFFFF"/>
                </a:highlight>
                <a:latin typeface="-apple-system"/>
              </a:rPr>
              <a:t>AMidoaron</a:t>
            </a:r>
            <a:r>
              <a:rPr lang="en-US" b="0" i="0" dirty="0">
                <a:effectLst/>
                <a:highlight>
                  <a:srgbClr val="FFFFFF"/>
                </a:highlight>
                <a:latin typeface="-apple-system"/>
              </a:rPr>
              <a:t> 300mg IVP if 2nd shock and 2 min of CPR fails</a:t>
            </a:r>
          </a:p>
          <a:p>
            <a:pPr algn="l"/>
            <a:r>
              <a:rPr lang="en-US" b="0" i="0" dirty="0">
                <a:effectLst/>
                <a:highlight>
                  <a:srgbClr val="FFFFFF"/>
                </a:highlight>
                <a:latin typeface="-apple-system"/>
              </a:rPr>
              <a:t>Lidocaine 1-1.5 mg/kg</a:t>
            </a:r>
          </a:p>
          <a:p>
            <a:pPr algn="l">
              <a:buFont typeface="Arial" panose="020B0604020202020204" pitchFamily="34" charset="0"/>
              <a:buChar char="•"/>
            </a:pPr>
            <a:r>
              <a:rPr lang="en-US" b="0" i="0" dirty="0">
                <a:effectLst/>
                <a:highlight>
                  <a:srgbClr val="FFFFFF"/>
                </a:highlight>
                <a:latin typeface="-apple-system"/>
              </a:rPr>
              <a:t> Dual sequence, </a:t>
            </a:r>
            <a:r>
              <a:rPr lang="en-US" b="0" i="0" dirty="0" err="1">
                <a:effectLst/>
                <a:highlight>
                  <a:srgbClr val="FFFFFF"/>
                </a:highlight>
                <a:latin typeface="-apple-system"/>
              </a:rPr>
              <a:t>esmolo</a:t>
            </a:r>
            <a:r>
              <a:rPr lang="en-US" b="0" i="0" dirty="0">
                <a:effectLst/>
                <a:highlight>
                  <a:srgbClr val="FFFFFF"/>
                </a:highlight>
                <a:latin typeface="-apple-system"/>
              </a:rPr>
              <a:t> for </a:t>
            </a:r>
            <a:r>
              <a:rPr lang="en-US" b="0" i="0" dirty="0" err="1">
                <a:effectLst/>
                <a:highlight>
                  <a:srgbClr val="FFFFFF"/>
                </a:highlight>
                <a:latin typeface="-apple-system"/>
              </a:rPr>
              <a:t>electreical</a:t>
            </a:r>
            <a:r>
              <a:rPr lang="en-US" b="0" i="0" dirty="0">
                <a:effectLst/>
                <a:highlight>
                  <a:srgbClr val="FFFFFF"/>
                </a:highlight>
                <a:latin typeface="-apple-system"/>
              </a:rPr>
              <a:t> storm and stellate ganglion nerve blocks, fibrinolytics</a:t>
            </a:r>
          </a:p>
          <a:p>
            <a:pPr algn="l"/>
            <a:br>
              <a:rPr lang="en-US" dirty="0"/>
            </a:br>
            <a:r>
              <a:rPr lang="en-US" b="1" i="0" dirty="0">
                <a:effectLst/>
                <a:highlight>
                  <a:srgbClr val="FFFFFF"/>
                </a:highlight>
                <a:latin typeface="-apple-system"/>
              </a:rPr>
              <a:t>Mechanism</a:t>
            </a:r>
          </a:p>
          <a:p>
            <a:pPr algn="l"/>
            <a:r>
              <a:rPr lang="en-US" b="0" i="0" dirty="0">
                <a:effectLst/>
                <a:highlight>
                  <a:srgbClr val="FFFFFF"/>
                </a:highlight>
                <a:latin typeface="-apple-system"/>
              </a:rPr>
              <a:t>In the presence of </a:t>
            </a:r>
            <a:r>
              <a:rPr lang="en-US" b="0" i="0" dirty="0" err="1">
                <a:effectLst/>
                <a:highlight>
                  <a:srgbClr val="FFFFFF"/>
                </a:highlight>
                <a:latin typeface="-apple-system"/>
              </a:rPr>
              <a:t>ischaemic</a:t>
            </a:r>
            <a:r>
              <a:rPr lang="en-US" b="0" i="0" dirty="0">
                <a:effectLst/>
                <a:highlight>
                  <a:srgbClr val="FFFFFF"/>
                </a:highlight>
                <a:latin typeface="-apple-system"/>
              </a:rPr>
              <a:t> heart disease VF may be preceded by:</a:t>
            </a:r>
          </a:p>
          <a:p>
            <a:pPr algn="l">
              <a:buFont typeface="Arial" panose="020B0604020202020204" pitchFamily="34" charset="0"/>
              <a:buChar char="•"/>
            </a:pPr>
            <a:r>
              <a:rPr lang="en-US" b="0" i="0" dirty="0">
                <a:effectLst/>
                <a:highlight>
                  <a:srgbClr val="FFFFFF"/>
                </a:highlight>
                <a:latin typeface="-apple-system"/>
                <a:hlinkClick r:id="rId4"/>
              </a:rPr>
              <a:t>Premature ventricular contractions</a:t>
            </a:r>
            <a:r>
              <a:rPr lang="en-US" b="0" i="0" dirty="0">
                <a:effectLst/>
                <a:highlight>
                  <a:srgbClr val="FFFFFF"/>
                </a:highlight>
                <a:latin typeface="-apple-system"/>
              </a:rPr>
              <a:t> (PVCs)</a:t>
            </a:r>
          </a:p>
          <a:p>
            <a:pPr algn="l">
              <a:buFont typeface="Arial" panose="020B0604020202020204" pitchFamily="34" charset="0"/>
              <a:buChar char="•"/>
            </a:pPr>
            <a:r>
              <a:rPr lang="en-US" b="0" i="0" dirty="0">
                <a:effectLst/>
                <a:highlight>
                  <a:srgbClr val="FFFFFF"/>
                </a:highlight>
                <a:latin typeface="-apple-system"/>
                <a:hlinkClick r:id="rId5"/>
              </a:rPr>
              <a:t>ST changes</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rPr>
              <a:t>R on T phenomenon</a:t>
            </a:r>
          </a:p>
          <a:p>
            <a:pPr algn="l">
              <a:buFont typeface="Arial" panose="020B0604020202020204" pitchFamily="34" charset="0"/>
              <a:buChar char="•"/>
            </a:pPr>
            <a:r>
              <a:rPr lang="en-US" b="0" i="0" dirty="0">
                <a:effectLst/>
                <a:highlight>
                  <a:srgbClr val="FFFFFF"/>
                </a:highlight>
                <a:latin typeface="-apple-system"/>
              </a:rPr>
              <a:t>Sinus pause</a:t>
            </a:r>
          </a:p>
          <a:p>
            <a:pPr algn="l">
              <a:buFont typeface="Arial" panose="020B0604020202020204" pitchFamily="34" charset="0"/>
              <a:buChar char="•"/>
            </a:pPr>
            <a:r>
              <a:rPr lang="en-US" b="0" i="0" dirty="0">
                <a:effectLst/>
                <a:highlight>
                  <a:srgbClr val="FFFFFF"/>
                </a:highlight>
                <a:latin typeface="-apple-system"/>
                <a:hlinkClick r:id="rId6"/>
              </a:rPr>
              <a:t>QT prolongation</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hlinkClick r:id="rId7"/>
              </a:rPr>
              <a:t>Ventricular tachycardia</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hlinkClick r:id="rId8"/>
              </a:rPr>
              <a:t>Supraventricular arrhythmias</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hlinkClick r:id="rId9"/>
              </a:rPr>
              <a:t>Sinus tachycardia</a:t>
            </a:r>
            <a:endParaRPr lang="en-US" b="0" i="0" dirty="0">
              <a:effectLst/>
              <a:highlight>
                <a:srgbClr val="FFFFFF"/>
              </a:highlight>
              <a:latin typeface="-apple-system"/>
            </a:endParaRPr>
          </a:p>
          <a:p>
            <a:br>
              <a:rPr lang="en-US" dirty="0"/>
            </a:br>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30</a:t>
            </a:fld>
            <a:endParaRPr lang="en-US"/>
          </a:p>
        </p:txBody>
      </p:sp>
    </p:spTree>
    <p:extLst>
      <p:ext uri="{BB962C8B-B14F-4D97-AF65-F5344CB8AC3E}">
        <p14:creationId xmlns:p14="http://schemas.microsoft.com/office/powerpoint/2010/main" val="608927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effectLst/>
                <a:highlight>
                  <a:srgbClr val="FFFFFF"/>
                </a:highlight>
                <a:latin typeface="-apple-system"/>
              </a:rPr>
              <a:t>Causes of Ventricular Fibrillation (VF)</a:t>
            </a:r>
          </a:p>
          <a:p>
            <a:pPr algn="l"/>
            <a:r>
              <a:rPr lang="en-US" b="1" i="0" u="sng" dirty="0">
                <a:effectLst/>
                <a:highlight>
                  <a:srgbClr val="FFFFFF"/>
                </a:highlight>
                <a:latin typeface="-apple-system"/>
              </a:rPr>
              <a:t>Cardiac</a:t>
            </a:r>
            <a:endParaRPr lang="en-US" b="1"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hlinkClick r:id="rId3"/>
              </a:rPr>
              <a:t>Myocardial ischemia</a:t>
            </a:r>
            <a:r>
              <a:rPr lang="en-US" b="0" i="0" dirty="0">
                <a:effectLst/>
                <a:highlight>
                  <a:srgbClr val="FFFFFF"/>
                </a:highlight>
                <a:latin typeface="-apple-system"/>
              </a:rPr>
              <a:t> / infarction</a:t>
            </a:r>
          </a:p>
          <a:p>
            <a:pPr algn="l">
              <a:buFont typeface="Arial" panose="020B0604020202020204" pitchFamily="34" charset="0"/>
              <a:buChar char="•"/>
            </a:pPr>
            <a:r>
              <a:rPr lang="en-US" b="0" i="0" dirty="0">
                <a:effectLst/>
                <a:highlight>
                  <a:srgbClr val="FFFFFF"/>
                </a:highlight>
                <a:latin typeface="-apple-system"/>
              </a:rPr>
              <a:t>Cardiomyopathy (</a:t>
            </a:r>
            <a:r>
              <a:rPr lang="en-US" b="0" i="0" dirty="0">
                <a:effectLst/>
                <a:highlight>
                  <a:srgbClr val="FFFFFF"/>
                </a:highlight>
                <a:latin typeface="-apple-system"/>
                <a:hlinkClick r:id="rId4"/>
              </a:rPr>
              <a:t>dilated</a:t>
            </a:r>
            <a:r>
              <a:rPr lang="en-US" b="0" i="0" dirty="0">
                <a:effectLst/>
                <a:highlight>
                  <a:srgbClr val="FFFFFF"/>
                </a:highlight>
                <a:latin typeface="-apple-system"/>
              </a:rPr>
              <a:t>, </a:t>
            </a:r>
            <a:r>
              <a:rPr lang="en-US" b="0" i="0" dirty="0">
                <a:effectLst/>
                <a:highlight>
                  <a:srgbClr val="FFFFFF"/>
                </a:highlight>
                <a:latin typeface="-apple-system"/>
                <a:hlinkClick r:id="rId5"/>
              </a:rPr>
              <a:t>hypertrophic</a:t>
            </a:r>
            <a:r>
              <a:rPr lang="en-US" b="0" i="0" dirty="0">
                <a:effectLst/>
                <a:highlight>
                  <a:srgbClr val="FFFFFF"/>
                </a:highlight>
                <a:latin typeface="-apple-system"/>
              </a:rPr>
              <a:t>, </a:t>
            </a:r>
            <a:r>
              <a:rPr lang="en-US" b="0" i="0" dirty="0">
                <a:effectLst/>
                <a:highlight>
                  <a:srgbClr val="FFFFFF"/>
                </a:highlight>
                <a:latin typeface="-apple-system"/>
                <a:hlinkClick r:id="rId6"/>
              </a:rPr>
              <a:t>restrictive</a:t>
            </a:r>
            <a:r>
              <a:rPr lang="en-US" b="0" i="0" dirty="0">
                <a:effectLst/>
                <a:highlight>
                  <a:srgbClr val="FFFFFF"/>
                </a:highlight>
                <a:latin typeface="-apple-system"/>
              </a:rPr>
              <a:t>)</a:t>
            </a:r>
          </a:p>
          <a:p>
            <a:pPr algn="l">
              <a:buFont typeface="Arial" panose="020B0604020202020204" pitchFamily="34" charset="0"/>
              <a:buChar char="•"/>
            </a:pPr>
            <a:r>
              <a:rPr lang="en-US" b="0" i="0" dirty="0">
                <a:effectLst/>
                <a:highlight>
                  <a:srgbClr val="FFFFFF"/>
                </a:highlight>
                <a:latin typeface="-apple-system"/>
              </a:rPr>
              <a:t>Channelopathies e.g. </a:t>
            </a:r>
            <a:r>
              <a:rPr lang="en-US" b="0" i="0" dirty="0">
                <a:effectLst/>
                <a:highlight>
                  <a:srgbClr val="FFFFFF"/>
                </a:highlight>
                <a:latin typeface="-apple-system"/>
                <a:hlinkClick r:id="rId7"/>
              </a:rPr>
              <a:t>Long QT</a:t>
            </a:r>
            <a:r>
              <a:rPr lang="en-US" b="0" i="0" dirty="0">
                <a:effectLst/>
                <a:highlight>
                  <a:srgbClr val="FFFFFF"/>
                </a:highlight>
                <a:latin typeface="-apple-system"/>
              </a:rPr>
              <a:t> (acquired / congenital) causing </a:t>
            </a:r>
            <a:r>
              <a:rPr lang="en-US" b="0" i="0" dirty="0" err="1">
                <a:effectLst/>
                <a:highlight>
                  <a:srgbClr val="FFFFFF"/>
                </a:highlight>
                <a:latin typeface="-apple-system"/>
              </a:rPr>
              <a:t>TdP</a:t>
            </a:r>
            <a:r>
              <a:rPr lang="en-US" b="0" i="0" dirty="0">
                <a:effectLst/>
                <a:highlight>
                  <a:srgbClr val="FFFFFF"/>
                </a:highlight>
                <a:latin typeface="-apple-system"/>
              </a:rPr>
              <a:t> –&gt; VF and </a:t>
            </a:r>
            <a:r>
              <a:rPr lang="en-US" b="0" i="0" dirty="0">
                <a:effectLst/>
                <a:highlight>
                  <a:srgbClr val="FFFFFF"/>
                </a:highlight>
                <a:latin typeface="-apple-system"/>
                <a:hlinkClick r:id="rId8"/>
              </a:rPr>
              <a:t>Brugada syndrome</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hlinkClick r:id="rId9"/>
              </a:rPr>
              <a:t>Aortic stenosis</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hlinkClick r:id="rId10"/>
              </a:rPr>
              <a:t>Aortic dissection</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hlinkClick r:id="rId11"/>
              </a:rPr>
              <a:t>Myocarditis</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hlinkClick r:id="rId12"/>
              </a:rPr>
              <a:t>Cardiac tamponade</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rPr>
              <a:t>Blunt trauma (</a:t>
            </a:r>
            <a:r>
              <a:rPr lang="en-US" b="0" i="0" dirty="0">
                <a:effectLst/>
                <a:highlight>
                  <a:srgbClr val="FFFFFF"/>
                </a:highlight>
                <a:latin typeface="-apple-system"/>
                <a:hlinkClick r:id="rId13"/>
              </a:rPr>
              <a:t>Commotio Cordis</a:t>
            </a:r>
            <a:r>
              <a:rPr lang="en-US" b="0" i="0" dirty="0">
                <a:effectLst/>
                <a:highlight>
                  <a:srgbClr val="FFFFFF"/>
                </a:highlight>
                <a:latin typeface="-apple-system"/>
              </a:rPr>
              <a:t>)</a:t>
            </a: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31</a:t>
            </a:fld>
            <a:endParaRPr lang="en-US"/>
          </a:p>
        </p:txBody>
      </p:sp>
    </p:spTree>
    <p:extLst>
      <p:ext uri="{BB962C8B-B14F-4D97-AF65-F5344CB8AC3E}">
        <p14:creationId xmlns:p14="http://schemas.microsoft.com/office/powerpoint/2010/main" val="3947081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effectLst/>
                <a:highlight>
                  <a:srgbClr val="FFFFFF"/>
                </a:highlight>
                <a:latin typeface="-apple-system"/>
              </a:rPr>
              <a:t>Pathophysiology of </a:t>
            </a:r>
            <a:r>
              <a:rPr lang="en-US" b="1" i="0" dirty="0" err="1">
                <a:effectLst/>
                <a:highlight>
                  <a:srgbClr val="FFFFFF"/>
                </a:highlight>
                <a:latin typeface="-apple-system"/>
              </a:rPr>
              <a:t>TdP</a:t>
            </a:r>
            <a:endParaRPr lang="en-US" b="1" i="0" dirty="0">
              <a:effectLst/>
              <a:highlight>
                <a:srgbClr val="FFFFFF"/>
              </a:highlight>
              <a:latin typeface="-apple-system"/>
            </a:endParaRPr>
          </a:p>
          <a:p>
            <a:pPr algn="l"/>
            <a:endParaRPr lang="en-US" b="1" i="0" dirty="0">
              <a:effectLst/>
              <a:highlight>
                <a:srgbClr val="FFFFFF"/>
              </a:highlight>
              <a:latin typeface="-apple-system"/>
            </a:endParaRPr>
          </a:p>
          <a:p>
            <a:pPr algn="l"/>
            <a:r>
              <a:rPr lang="en-US" b="1" i="0" dirty="0">
                <a:effectLst/>
                <a:highlight>
                  <a:srgbClr val="FFFFFF"/>
                </a:highlight>
                <a:latin typeface="-apple-system"/>
              </a:rPr>
              <a:t>Give Mg 2mg</a:t>
            </a:r>
          </a:p>
          <a:p>
            <a:pPr algn="l">
              <a:buFont typeface="Arial" panose="020B0604020202020204" pitchFamily="34" charset="0"/>
              <a:buChar char="•"/>
            </a:pPr>
            <a:r>
              <a:rPr lang="en-US" b="0" i="0" dirty="0">
                <a:effectLst/>
                <a:highlight>
                  <a:srgbClr val="FFFFFF"/>
                </a:highlight>
                <a:latin typeface="-apple-system"/>
              </a:rPr>
              <a:t>A prolonged QT reflects prolonged myocyte </a:t>
            </a:r>
            <a:r>
              <a:rPr lang="en-US" b="0" i="0" dirty="0" err="1">
                <a:effectLst/>
                <a:highlight>
                  <a:srgbClr val="FFFFFF"/>
                </a:highlight>
                <a:latin typeface="-apple-system"/>
              </a:rPr>
              <a:t>repolarisation</a:t>
            </a:r>
            <a:r>
              <a:rPr lang="en-US" b="0" i="0" dirty="0">
                <a:effectLst/>
                <a:highlight>
                  <a:srgbClr val="FFFFFF"/>
                </a:highlight>
                <a:latin typeface="-apple-system"/>
              </a:rPr>
              <a:t> due to ion channel malfunction</a:t>
            </a:r>
          </a:p>
          <a:p>
            <a:pPr algn="l">
              <a:buFont typeface="Arial" panose="020B0604020202020204" pitchFamily="34" charset="0"/>
              <a:buChar char="•"/>
            </a:pPr>
            <a:r>
              <a:rPr lang="en-US" b="0" i="0" dirty="0">
                <a:effectLst/>
                <a:highlight>
                  <a:srgbClr val="FFFFFF"/>
                </a:highlight>
                <a:latin typeface="-apple-system"/>
              </a:rPr>
              <a:t>This prolonged </a:t>
            </a:r>
            <a:r>
              <a:rPr lang="en-US" b="0" i="0" dirty="0" err="1">
                <a:effectLst/>
                <a:highlight>
                  <a:srgbClr val="FFFFFF"/>
                </a:highlight>
                <a:latin typeface="-apple-system"/>
              </a:rPr>
              <a:t>repolarisation</a:t>
            </a:r>
            <a:r>
              <a:rPr lang="en-US" b="0" i="0" dirty="0">
                <a:effectLst/>
                <a:highlight>
                  <a:srgbClr val="FFFFFF"/>
                </a:highlight>
                <a:latin typeface="-apple-system"/>
              </a:rPr>
              <a:t> period also gives rise to </a:t>
            </a:r>
            <a:r>
              <a:rPr lang="en-US" b="1" i="0" dirty="0">
                <a:effectLst/>
                <a:highlight>
                  <a:srgbClr val="FFFFFF"/>
                </a:highlight>
                <a:latin typeface="-apple-system"/>
              </a:rPr>
              <a:t>early after-</a:t>
            </a:r>
            <a:r>
              <a:rPr lang="en-US" b="1" i="0" dirty="0" err="1">
                <a:effectLst/>
                <a:highlight>
                  <a:srgbClr val="FFFFFF"/>
                </a:highlight>
                <a:latin typeface="-apple-system"/>
              </a:rPr>
              <a:t>depolarisations</a:t>
            </a:r>
            <a:r>
              <a:rPr lang="en-US" b="1" i="0" dirty="0">
                <a:effectLst/>
                <a:highlight>
                  <a:srgbClr val="FFFFFF"/>
                </a:highlight>
                <a:latin typeface="-apple-system"/>
              </a:rPr>
              <a:t> (EADs)</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rPr>
              <a:t>EADs may manifest on the ECG as tall U waves; if these reach threshold amplitude they may manifest as </a:t>
            </a:r>
            <a:r>
              <a:rPr lang="en-US" b="0" i="0" dirty="0">
                <a:effectLst/>
                <a:highlight>
                  <a:srgbClr val="FFFFFF"/>
                </a:highlight>
                <a:latin typeface="-apple-system"/>
                <a:hlinkClick r:id="rId3"/>
              </a:rPr>
              <a:t>premature ventricular contractions (PVCs)</a:t>
            </a:r>
            <a:endParaRPr lang="en-US" b="0" i="0" dirty="0">
              <a:effectLst/>
              <a:highlight>
                <a:srgbClr val="FFFFFF"/>
              </a:highlight>
              <a:latin typeface="-apple-system"/>
            </a:endParaRPr>
          </a:p>
          <a:p>
            <a:pPr algn="l">
              <a:buFont typeface="Arial" panose="020B0604020202020204" pitchFamily="34" charset="0"/>
              <a:buChar char="•"/>
            </a:pPr>
            <a:r>
              <a:rPr lang="en-US" b="0" i="0" dirty="0" err="1">
                <a:effectLst/>
                <a:highlight>
                  <a:srgbClr val="FFFFFF"/>
                </a:highlight>
                <a:latin typeface="-apple-system"/>
              </a:rPr>
              <a:t>TdP</a:t>
            </a:r>
            <a:r>
              <a:rPr lang="en-US" b="0" i="0" dirty="0">
                <a:effectLst/>
                <a:highlight>
                  <a:srgbClr val="FFFFFF"/>
                </a:highlight>
                <a:latin typeface="-apple-system"/>
              </a:rPr>
              <a:t> is initiated when a PVC occurs during the preceding T wave, known as </a:t>
            </a:r>
            <a:r>
              <a:rPr lang="en-US" b="1" i="0" dirty="0">
                <a:effectLst/>
                <a:highlight>
                  <a:srgbClr val="FFFFFF"/>
                </a:highlight>
                <a:latin typeface="-apple-system"/>
              </a:rPr>
              <a:t>‘R on T’ phenomenon</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rPr>
              <a:t>The onset of </a:t>
            </a:r>
            <a:r>
              <a:rPr lang="en-US" b="0" i="0" dirty="0" err="1">
                <a:effectLst/>
                <a:highlight>
                  <a:srgbClr val="FFFFFF"/>
                </a:highlight>
                <a:latin typeface="-apple-system"/>
              </a:rPr>
              <a:t>TdP</a:t>
            </a:r>
            <a:r>
              <a:rPr lang="en-US" b="0" i="0" dirty="0">
                <a:effectLst/>
                <a:highlight>
                  <a:srgbClr val="FFFFFF"/>
                </a:highlight>
                <a:latin typeface="-apple-system"/>
              </a:rPr>
              <a:t> is often preceded by a sequence of short-long-short R-R intervals, so called “pause dependent” TDP, with longer pauses associated with faster runs of </a:t>
            </a:r>
            <a:r>
              <a:rPr lang="en-US" b="0" i="0" dirty="0" err="1">
                <a:effectLst/>
                <a:highlight>
                  <a:srgbClr val="FFFFFF"/>
                </a:highlight>
                <a:latin typeface="-apple-system"/>
              </a:rPr>
              <a:t>TdP</a:t>
            </a:r>
            <a:endParaRPr lang="en-US" b="0" i="0" dirty="0">
              <a:effectLst/>
              <a:highlight>
                <a:srgbClr val="FFFFFF"/>
              </a:highlight>
              <a:latin typeface="-apple-system"/>
            </a:endParaRPr>
          </a:p>
          <a:p>
            <a:pPr algn="l"/>
            <a:r>
              <a:rPr lang="en-US" b="1" i="0" dirty="0">
                <a:effectLst/>
                <a:highlight>
                  <a:srgbClr val="FFFFFF"/>
                </a:highlight>
                <a:latin typeface="-apple-system"/>
              </a:rPr>
              <a:t>Electrocardiographic Pearls</a:t>
            </a:r>
          </a:p>
          <a:p>
            <a:pPr algn="l">
              <a:buFont typeface="Arial" panose="020B0604020202020204" pitchFamily="34" charset="0"/>
              <a:buChar char="•"/>
            </a:pPr>
            <a:r>
              <a:rPr lang="en-US" b="0" i="0" dirty="0">
                <a:effectLst/>
                <a:highlight>
                  <a:srgbClr val="FFFFFF"/>
                </a:highlight>
                <a:latin typeface="-apple-system"/>
              </a:rPr>
              <a:t>During short runs of </a:t>
            </a:r>
            <a:r>
              <a:rPr lang="en-US" b="0" i="0" dirty="0" err="1">
                <a:effectLst/>
                <a:highlight>
                  <a:srgbClr val="FFFFFF"/>
                </a:highlight>
                <a:latin typeface="-apple-system"/>
              </a:rPr>
              <a:t>TdP</a:t>
            </a:r>
            <a:r>
              <a:rPr lang="en-US" b="0" i="0" dirty="0">
                <a:effectLst/>
                <a:highlight>
                  <a:srgbClr val="FFFFFF"/>
                </a:highlight>
                <a:latin typeface="-apple-system"/>
              </a:rPr>
              <a:t> or single lead recording the characteristic “twisting” morphology may not be apparent</a:t>
            </a:r>
          </a:p>
          <a:p>
            <a:pPr algn="l">
              <a:buFont typeface="Arial" panose="020B0604020202020204" pitchFamily="34" charset="0"/>
              <a:buChar char="•"/>
            </a:pPr>
            <a:r>
              <a:rPr lang="en-US" b="0" i="0" dirty="0">
                <a:effectLst/>
                <a:highlight>
                  <a:srgbClr val="FFFFFF"/>
                </a:highlight>
                <a:latin typeface="-apple-system"/>
              </a:rPr>
              <a:t>Bigeminy in a patient with a known long QT syndrome may herald imminent </a:t>
            </a:r>
            <a:r>
              <a:rPr lang="en-US" b="0" i="0" dirty="0" err="1">
                <a:effectLst/>
                <a:highlight>
                  <a:srgbClr val="FFFFFF"/>
                </a:highlight>
                <a:latin typeface="-apple-system"/>
              </a:rPr>
              <a:t>TdP</a:t>
            </a:r>
            <a:endParaRPr lang="en-US" b="0" i="0" dirty="0">
              <a:effectLst/>
              <a:highlight>
                <a:srgbClr val="FFFFFF"/>
              </a:highlight>
              <a:latin typeface="-apple-system"/>
            </a:endParaRPr>
          </a:p>
          <a:p>
            <a:pPr algn="l">
              <a:buFont typeface="Arial" panose="020B0604020202020204" pitchFamily="34" charset="0"/>
              <a:buChar char="•"/>
            </a:pPr>
            <a:r>
              <a:rPr lang="en-US" b="0" i="0" dirty="0" err="1">
                <a:effectLst/>
                <a:highlight>
                  <a:srgbClr val="FFFFFF"/>
                </a:highlight>
                <a:latin typeface="-apple-system"/>
              </a:rPr>
              <a:t>TdP</a:t>
            </a:r>
            <a:r>
              <a:rPr lang="en-US" b="0" i="0" dirty="0">
                <a:effectLst/>
                <a:highlight>
                  <a:srgbClr val="FFFFFF"/>
                </a:highlight>
                <a:latin typeface="-apple-system"/>
              </a:rPr>
              <a:t> with heart rates &gt; 220 beats/min are of longer duration and more likely to degenerate into </a:t>
            </a:r>
            <a:r>
              <a:rPr lang="en-US" b="0" i="0" dirty="0" err="1">
                <a:effectLst/>
                <a:highlight>
                  <a:srgbClr val="FFFFFF"/>
                </a:highlight>
                <a:latin typeface="-apple-system"/>
              </a:rPr>
              <a:t>VFib</a:t>
            </a:r>
            <a:endParaRPr lang="en-US" b="0" i="0" dirty="0">
              <a:effectLst/>
              <a:highlight>
                <a:srgbClr val="FFFFFF"/>
              </a:highlight>
              <a:latin typeface="-apple-system"/>
            </a:endParaRPr>
          </a:p>
        </p:txBody>
      </p:sp>
      <p:sp>
        <p:nvSpPr>
          <p:cNvPr id="4" name="Slide Number Placeholder 3"/>
          <p:cNvSpPr>
            <a:spLocks noGrp="1"/>
          </p:cNvSpPr>
          <p:nvPr>
            <p:ph type="sldNum" sz="quarter" idx="5"/>
          </p:nvPr>
        </p:nvSpPr>
        <p:spPr/>
        <p:txBody>
          <a:bodyPr/>
          <a:lstStyle/>
          <a:p>
            <a:fld id="{DD09C49D-15CA-A447-BD10-E17E38EF147F}" type="slidenum">
              <a:rPr lang="en-US" smtClean="0"/>
              <a:t>32</a:t>
            </a:fld>
            <a:endParaRPr lang="en-US"/>
          </a:p>
        </p:txBody>
      </p:sp>
    </p:spTree>
    <p:extLst>
      <p:ext uri="{BB962C8B-B14F-4D97-AF65-F5344CB8AC3E}">
        <p14:creationId xmlns:p14="http://schemas.microsoft.com/office/powerpoint/2010/main" val="3282695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err="1">
                <a:effectLst/>
                <a:highlight>
                  <a:srgbClr val="FFFFFF"/>
                </a:highlight>
                <a:latin typeface="-apple-system"/>
              </a:rPr>
              <a:t>Torsades</a:t>
            </a:r>
            <a:r>
              <a:rPr lang="en-US" b="1" i="0" dirty="0">
                <a:effectLst/>
                <a:highlight>
                  <a:srgbClr val="FFFFFF"/>
                </a:highlight>
                <a:latin typeface="-apple-system"/>
              </a:rPr>
              <a:t> de Pointes:</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rPr>
              <a:t>Frequent PVCs with ‘R on T’ phenomenon trigger a run of polymorphic VT which subsequently begins degenerates into VF</a:t>
            </a:r>
          </a:p>
          <a:p>
            <a:pPr algn="l">
              <a:buFont typeface="Arial" panose="020B0604020202020204" pitchFamily="34" charset="0"/>
              <a:buChar char="•"/>
            </a:pPr>
            <a:r>
              <a:rPr lang="en-US" b="0" i="0" dirty="0">
                <a:effectLst/>
                <a:highlight>
                  <a:srgbClr val="FFFFFF"/>
                </a:highlight>
                <a:latin typeface="-apple-system"/>
              </a:rPr>
              <a:t>QT interval is difficult to see because of artefact but appears slightly prolonged (QTc ~480ms), making this likely to be </a:t>
            </a:r>
            <a:r>
              <a:rPr lang="en-US" b="0" i="0" dirty="0" err="1">
                <a:effectLst/>
                <a:highlight>
                  <a:srgbClr val="FFFFFF"/>
                </a:highlight>
                <a:latin typeface="-apple-system"/>
              </a:rPr>
              <a:t>TdP</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rPr>
              <a:t>This combination of mildly prolonged QTc and frequent PVCs / bigeminy is commonly seen in acute myocardial </a:t>
            </a:r>
            <a:r>
              <a:rPr lang="en-US" b="0" i="0" dirty="0" err="1">
                <a:effectLst/>
                <a:highlight>
                  <a:srgbClr val="FFFFFF"/>
                </a:highlight>
                <a:latin typeface="-apple-system"/>
              </a:rPr>
              <a:t>ischaemia</a:t>
            </a:r>
            <a:r>
              <a:rPr lang="en-US" b="0" i="0" dirty="0">
                <a:effectLst/>
                <a:highlight>
                  <a:srgbClr val="FFFFFF"/>
                </a:highlight>
                <a:latin typeface="-apple-system"/>
              </a:rPr>
              <a:t> — these patients are at high risk of deterioration into PVT / VF</a:t>
            </a: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33</a:t>
            </a:fld>
            <a:endParaRPr lang="en-US"/>
          </a:p>
        </p:txBody>
      </p:sp>
    </p:spTree>
    <p:extLst>
      <p:ext uri="{BB962C8B-B14F-4D97-AF65-F5344CB8AC3E}">
        <p14:creationId xmlns:p14="http://schemas.microsoft.com/office/powerpoint/2010/main" val="3744190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highlight>
                  <a:srgbClr val="FFFFFF"/>
                </a:highlight>
                <a:latin typeface="Calibri" panose="020F0502020204030204" pitchFamily="34" charset="0"/>
              </a:rPr>
              <a:t>PEARLS: </a:t>
            </a:r>
            <a:endParaRPr lang="en-US" dirty="0">
              <a:effectLst/>
              <a:highlight>
                <a:srgbClr val="FFFFFF"/>
              </a:highlight>
            </a:endParaRPr>
          </a:p>
          <a:p>
            <a:pPr>
              <a:buFont typeface="Arial" panose="020B0604020202020204" pitchFamily="34" charset="0"/>
              <a:buChar char="•"/>
            </a:pPr>
            <a:r>
              <a:rPr lang="en-US" sz="1800" dirty="0">
                <a:effectLst/>
                <a:highlight>
                  <a:srgbClr val="FFFFFF"/>
                </a:highlight>
                <a:latin typeface="Calibri" panose="020F0502020204030204" pitchFamily="34" charset="0"/>
              </a:rPr>
              <a:t>For patients with sinus tachycardia (HR ≥ 100 to 220 minus the patient’s age), search for and treat the underlying cause (anxiety, fever, pain, dehydration, hypoxia, sepsis).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Consider a fluid bolus (NORMAL SALINE 500-1000 ml IV) in patients with a history suggestive of dehydration and no evidence of overt heart failure/pulmonary edema.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If cardioversion is needed and it is impossible to synchronize the defibrillator, deliver an unsynchronized shock (defibrillation).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Calcium channel blockers (diltiazem, verapamil) are contraindicated in patients with a known diagnosis of or with ECGs findings consistent with Wolff-Parkinson-White (WPW) syndrome. Arrhythmias with suspicion of Wolff-Parkinson-White (WPW) syndrome should be treated with amiodarone.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The initial dose for ADENOSINE should be reduced to 6 mg and the repeat dose should be reduced to 12 mg in patients taking dipyridamole and those that are status post cardiac transplant.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Maximum dose of antiarrhythmic should be given prior to changing to another antiarrhythmic.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Theophylline and caffeine (methylxanthines) competitively antagonize adenosine's effects; an increased dose of adenosine may be required.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Adenosine is contraindicated in patients with sinus tachycardia, atrial fibrillation or atrial flutter.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The presence of the following factors increase the likelihood of ventricular tachycardia in the patient with a wide complex tachycardia: age &gt; 35 </a:t>
            </a:r>
            <a:r>
              <a:rPr lang="en-US" sz="1800" dirty="0" err="1">
                <a:effectLst/>
                <a:highlight>
                  <a:srgbClr val="FFFFFF"/>
                </a:highlight>
                <a:latin typeface="Calibri" panose="020F0502020204030204" pitchFamily="34" charset="0"/>
              </a:rPr>
              <a:t>yo</a:t>
            </a:r>
            <a:r>
              <a:rPr lang="en-US" sz="1800" dirty="0">
                <a:effectLst/>
                <a:highlight>
                  <a:srgbClr val="FFFFFF"/>
                </a:highlight>
                <a:latin typeface="Calibri" panose="020F0502020204030204" pitchFamily="34" charset="0"/>
              </a:rPr>
              <a:t>, history of ischemic heart disease/MI, history of structural heart disease, CHF, cardiomyopathy or a family history of sudden cardiac death.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If the rhythm is regular with monomorphic QRS complexes, consider VT or SVT.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If the rhythm is irregular with monomorphic complexes, consider pre-excitation or atrial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fibrillation with aberrancy. </a:t>
            </a:r>
            <a:endParaRPr lang="en-US" sz="1800" dirty="0">
              <a:effectLst/>
              <a:highlight>
                <a:srgbClr val="FFFFFF"/>
              </a:highlight>
              <a:latin typeface="SymbolMT"/>
            </a:endParaRP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37</a:t>
            </a:fld>
            <a:endParaRPr lang="en-US"/>
          </a:p>
        </p:txBody>
      </p:sp>
    </p:spTree>
    <p:extLst>
      <p:ext uri="{BB962C8B-B14F-4D97-AF65-F5344CB8AC3E}">
        <p14:creationId xmlns:p14="http://schemas.microsoft.com/office/powerpoint/2010/main" val="1821573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22222"/>
                </a:solidFill>
                <a:effectLst/>
                <a:latin typeface="Roboto" panose="02000000000000000000" pitchFamily="2" charset="0"/>
              </a:rPr>
              <a:t>Especially look for:</a:t>
            </a:r>
          </a:p>
          <a:p>
            <a:pPr marL="742950" lvl="1" indent="-285750" algn="l">
              <a:buFont typeface="Arial" panose="020B0604020202020204" pitchFamily="34" charset="0"/>
              <a:buChar char="•"/>
            </a:pPr>
            <a:r>
              <a:rPr lang="en-US" b="0" i="0" dirty="0">
                <a:solidFill>
                  <a:srgbClr val="222222"/>
                </a:solidFill>
                <a:effectLst/>
                <a:latin typeface="Roboto" panose="02000000000000000000" pitchFamily="2" charset="0"/>
              </a:rPr>
              <a:t>New medications.</a:t>
            </a:r>
          </a:p>
          <a:p>
            <a:pPr marL="742950" lvl="1" indent="-285750" algn="l">
              <a:buFont typeface="Arial" panose="020B0604020202020204" pitchFamily="34" charset="0"/>
              <a:buChar char="•"/>
            </a:pPr>
            <a:r>
              <a:rPr lang="en-US" b="0" i="0" dirty="0">
                <a:solidFill>
                  <a:srgbClr val="222222"/>
                </a:solidFill>
                <a:effectLst/>
                <a:latin typeface="Roboto" panose="02000000000000000000" pitchFamily="2" charset="0"/>
              </a:rPr>
              <a:t>Drug-drug interactions.</a:t>
            </a:r>
          </a:p>
          <a:p>
            <a:pPr marL="742950" lvl="1" indent="-285750" algn="l">
              <a:buFont typeface="Arial" panose="020B0604020202020204" pitchFamily="34" charset="0"/>
              <a:buChar char="•"/>
            </a:pPr>
            <a:endParaRPr lang="en-US" b="0" i="0" dirty="0">
              <a:solidFill>
                <a:srgbClr val="222222"/>
              </a:solidFill>
              <a:effectLst/>
              <a:latin typeface="Roboto" panose="02000000000000000000" pitchFamily="2" charset="0"/>
            </a:endParaRPr>
          </a:p>
          <a:p>
            <a:pPr marL="742950" lvl="1" indent="-285750" algn="l">
              <a:buFont typeface="Arial" panose="020B0604020202020204" pitchFamily="34" charset="0"/>
              <a:buChar char="•"/>
            </a:pPr>
            <a:r>
              <a:rPr lang="en-US" b="0" i="0" dirty="0">
                <a:solidFill>
                  <a:srgbClr val="222222"/>
                </a:solidFill>
                <a:effectLst/>
                <a:latin typeface="Roboto" panose="02000000000000000000" pitchFamily="2" charset="0"/>
              </a:rPr>
              <a:t>Adenosine</a:t>
            </a:r>
          </a:p>
          <a:p>
            <a:pPr marL="742950" lvl="1" indent="-285750" algn="l">
              <a:buFont typeface="Arial" panose="020B0604020202020204" pitchFamily="34" charset="0"/>
              <a:buChar char="•"/>
            </a:pPr>
            <a:r>
              <a:rPr lang="en-US" b="0" i="0" dirty="0">
                <a:solidFill>
                  <a:srgbClr val="222222"/>
                </a:solidFill>
                <a:effectLst/>
                <a:latin typeface="Roboto" panose="02000000000000000000" pitchFamily="2" charset="0"/>
              </a:rPr>
              <a:t>Digoxin</a:t>
            </a:r>
          </a:p>
          <a:p>
            <a:pPr marL="742950" lvl="1" indent="-285750" algn="l">
              <a:buFont typeface="Arial" panose="020B0604020202020204" pitchFamily="34" charset="0"/>
              <a:buChar char="•"/>
            </a:pPr>
            <a:r>
              <a:rPr lang="en-US" b="0" i="0" dirty="0">
                <a:solidFill>
                  <a:srgbClr val="222222"/>
                </a:solidFill>
                <a:effectLst/>
                <a:latin typeface="Roboto" panose="02000000000000000000" pitchFamily="2" charset="0"/>
              </a:rPr>
              <a:t>Procainamide</a:t>
            </a:r>
          </a:p>
          <a:p>
            <a:pPr marL="742950" lvl="1" indent="-285750" algn="l">
              <a:buFont typeface="Arial" panose="020B0604020202020204" pitchFamily="34" charset="0"/>
              <a:buChar char="•"/>
            </a:pPr>
            <a:r>
              <a:rPr lang="en-US" b="0" i="0" dirty="0" err="1">
                <a:solidFill>
                  <a:srgbClr val="222222"/>
                </a:solidFill>
                <a:effectLst/>
                <a:latin typeface="Roboto" panose="02000000000000000000" pitchFamily="2" charset="0"/>
              </a:rPr>
              <a:t>Flecanide</a:t>
            </a:r>
            <a:r>
              <a:rPr lang="en-US" b="0" i="0" dirty="0">
                <a:solidFill>
                  <a:srgbClr val="222222"/>
                </a:solidFill>
                <a:effectLst/>
                <a:latin typeface="Roboto" panose="02000000000000000000" pitchFamily="2" charset="0"/>
              </a:rPr>
              <a:t> single pill</a:t>
            </a:r>
          </a:p>
        </p:txBody>
      </p:sp>
      <p:sp>
        <p:nvSpPr>
          <p:cNvPr id="4" name="Slide Number Placeholder 3"/>
          <p:cNvSpPr>
            <a:spLocks noGrp="1"/>
          </p:cNvSpPr>
          <p:nvPr>
            <p:ph type="sldNum" sz="quarter" idx="5"/>
          </p:nvPr>
        </p:nvSpPr>
        <p:spPr/>
        <p:txBody>
          <a:bodyPr/>
          <a:lstStyle/>
          <a:p>
            <a:fld id="{DD09C49D-15CA-A447-BD10-E17E38EF147F}" type="slidenum">
              <a:rPr lang="en-US" smtClean="0"/>
              <a:t>38</a:t>
            </a:fld>
            <a:endParaRPr lang="en-US"/>
          </a:p>
        </p:txBody>
      </p:sp>
    </p:spTree>
    <p:extLst>
      <p:ext uri="{BB962C8B-B14F-4D97-AF65-F5344CB8AC3E}">
        <p14:creationId xmlns:p14="http://schemas.microsoft.com/office/powerpoint/2010/main" val="3028641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II is </a:t>
            </a:r>
          </a:p>
          <a:p>
            <a:r>
              <a:rPr lang="en-US" dirty="0"/>
              <a:t>the </a:t>
            </a:r>
            <a:r>
              <a:rPr lang="en-US" dirty="0" err="1"/>
              <a:t>rhytym</a:t>
            </a:r>
            <a:r>
              <a:rPr lang="en-US" dirty="0"/>
              <a:t> determining strip</a:t>
            </a:r>
          </a:p>
        </p:txBody>
      </p:sp>
      <p:sp>
        <p:nvSpPr>
          <p:cNvPr id="4" name="Slide Number Placeholder 3"/>
          <p:cNvSpPr>
            <a:spLocks noGrp="1"/>
          </p:cNvSpPr>
          <p:nvPr>
            <p:ph type="sldNum" sz="quarter" idx="5"/>
          </p:nvPr>
        </p:nvSpPr>
        <p:spPr/>
        <p:txBody>
          <a:bodyPr/>
          <a:lstStyle/>
          <a:p>
            <a:fld id="{DD09C49D-15CA-A447-BD10-E17E38EF147F}" type="slidenum">
              <a:rPr lang="en-US" smtClean="0"/>
              <a:t>6</a:t>
            </a:fld>
            <a:endParaRPr lang="en-US"/>
          </a:p>
        </p:txBody>
      </p:sp>
    </p:spTree>
    <p:extLst>
      <p:ext uri="{BB962C8B-B14F-4D97-AF65-F5344CB8AC3E}">
        <p14:creationId xmlns:p14="http://schemas.microsoft.com/office/powerpoint/2010/main" val="182278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ACLS definition and the practical clinical situation</a:t>
            </a:r>
          </a:p>
          <a:p>
            <a:r>
              <a:rPr lang="en-US" dirty="0"/>
              <a:t>What are their baseline pressures?</a:t>
            </a:r>
          </a:p>
          <a:p>
            <a:r>
              <a:rPr lang="en-US" dirty="0"/>
              <a:t>Is the patient </a:t>
            </a:r>
            <a:r>
              <a:rPr lang="en-US" dirty="0" err="1"/>
              <a:t>mentating</a:t>
            </a:r>
            <a:r>
              <a:rPr lang="en-US" dirty="0"/>
              <a:t>?</a:t>
            </a:r>
          </a:p>
          <a:p>
            <a:r>
              <a:rPr lang="en-US" dirty="0"/>
              <a:t>Do they have comorbidities, HF, Cardiomyopathy, elderly?</a:t>
            </a:r>
          </a:p>
          <a:p>
            <a:r>
              <a:rPr lang="en-US" dirty="0"/>
              <a:t>Ischemia is this heart tissue not perfusing?</a:t>
            </a:r>
          </a:p>
          <a:p>
            <a:endParaRPr lang="en-US" dirty="0"/>
          </a:p>
          <a:p>
            <a:r>
              <a:rPr lang="en-US" dirty="0"/>
              <a:t>Grey, Diminished LOC, sinus pauses.</a:t>
            </a:r>
          </a:p>
        </p:txBody>
      </p:sp>
      <p:sp>
        <p:nvSpPr>
          <p:cNvPr id="4" name="Slide Number Placeholder 3"/>
          <p:cNvSpPr>
            <a:spLocks noGrp="1"/>
          </p:cNvSpPr>
          <p:nvPr>
            <p:ph type="sldNum" sz="quarter" idx="5"/>
          </p:nvPr>
        </p:nvSpPr>
        <p:spPr/>
        <p:txBody>
          <a:bodyPr/>
          <a:lstStyle/>
          <a:p>
            <a:fld id="{DD09C49D-15CA-A447-BD10-E17E38EF147F}" type="slidenum">
              <a:rPr lang="en-US" smtClean="0"/>
              <a:t>7</a:t>
            </a:fld>
            <a:endParaRPr lang="en-US"/>
          </a:p>
        </p:txBody>
      </p:sp>
    </p:spTree>
    <p:extLst>
      <p:ext uri="{BB962C8B-B14F-4D97-AF65-F5344CB8AC3E}">
        <p14:creationId xmlns:p14="http://schemas.microsoft.com/office/powerpoint/2010/main" val="248004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CFCFC"/>
                </a:highlight>
                <a:latin typeface="karla" panose="020F0502020204030204" pitchFamily="34" charset="0"/>
              </a:rPr>
              <a:t>Tachydysrhythmias are defined as any abnormal cardiac rhythm with a rate greater than 100 beats per minute. </a:t>
            </a:r>
          </a:p>
          <a:p>
            <a:r>
              <a:rPr lang="en-US" b="0" i="0" dirty="0">
                <a:solidFill>
                  <a:srgbClr val="333333"/>
                </a:solidFill>
                <a:effectLst/>
                <a:highlight>
                  <a:srgbClr val="FCFCFC"/>
                </a:highlight>
                <a:latin typeface="karla" panose="020F0502020204030204" pitchFamily="34" charset="0"/>
              </a:rPr>
              <a:t>220 - Age is the max heart rate so 20 can be 200 80 can be 140</a:t>
            </a:r>
          </a:p>
          <a:p>
            <a:r>
              <a:rPr lang="en-US" b="0" i="0" dirty="0">
                <a:solidFill>
                  <a:srgbClr val="333333"/>
                </a:solidFill>
                <a:effectLst/>
                <a:highlight>
                  <a:srgbClr val="FCFCFC"/>
                </a:highlight>
                <a:latin typeface="karla" panose="020F0502020204030204" pitchFamily="34" charset="0"/>
              </a:rPr>
              <a:t>The tachydysrhythmias include a large number of diagnoses including atrial (atrial fibrillation/flutter, supraventricular tachycardia (SVT), multifocal atrial tachycardia (MFAT)) and ventricular dysrhythmias (ventricular tachycardia (VT), ventricular fibrillation (VF) and </a:t>
            </a:r>
            <a:r>
              <a:rPr lang="en-US" b="0" i="0" dirty="0" err="1">
                <a:solidFill>
                  <a:srgbClr val="333333"/>
                </a:solidFill>
                <a:effectLst/>
                <a:highlight>
                  <a:srgbClr val="FCFCFC"/>
                </a:highlight>
                <a:latin typeface="karla" panose="020F0502020204030204" pitchFamily="34" charset="0"/>
              </a:rPr>
              <a:t>Torsades</a:t>
            </a:r>
            <a:r>
              <a:rPr lang="en-US" b="0" i="0" dirty="0">
                <a:solidFill>
                  <a:srgbClr val="333333"/>
                </a:solidFill>
                <a:effectLst/>
                <a:highlight>
                  <a:srgbClr val="FCFCFC"/>
                </a:highlight>
                <a:latin typeface="karla" panose="020F0502020204030204" pitchFamily="34" charset="0"/>
              </a:rPr>
              <a:t> de Pointes). These disorders are common and patients can present in extremis making it critical for emergency providers to be able to rapidly distinguish between tachydysrhythmias and initiate management.</a:t>
            </a:r>
          </a:p>
          <a:p>
            <a:endParaRPr lang="en-US" b="0" i="0" dirty="0">
              <a:solidFill>
                <a:srgbClr val="333333"/>
              </a:solidFill>
              <a:effectLst/>
              <a:highlight>
                <a:srgbClr val="FCFCFC"/>
              </a:highlight>
              <a:latin typeface="karla"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E1E"/>
                </a:solidFill>
                <a:effectLst/>
                <a:latin typeface="MinionPro"/>
              </a:rPr>
              <a:t>Sinus tachycardia should be considered a reactive rhythm, occurring in response to a triggering condition. Generally, sinus tachycardia is a benign rhythm without any end-organ dysfunction </a:t>
            </a:r>
            <a:endParaRPr lang="en-US" dirty="0"/>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12</a:t>
            </a:fld>
            <a:endParaRPr lang="en-US"/>
          </a:p>
        </p:txBody>
      </p:sp>
    </p:spTree>
    <p:extLst>
      <p:ext uri="{BB962C8B-B14F-4D97-AF65-F5344CB8AC3E}">
        <p14:creationId xmlns:p14="http://schemas.microsoft.com/office/powerpoint/2010/main" val="2375992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highlight>
                  <a:srgbClr val="FFFFFF"/>
                </a:highlight>
                <a:latin typeface="Open Sans" panose="020B0606030504020204" pitchFamily="34" charset="0"/>
              </a:rPr>
              <a:t>Remember that although advanced age makes a wide complex tachycardia VT much more likely than SVT with aberrancy, up to 50% of patients under 40 years of age who present with a wide complex regular tachycardia with have VT. In addition, response to adenosine does not rule out VT.</a:t>
            </a:r>
            <a:endParaRPr lang="en-US" b="0" i="0" dirty="0">
              <a:solidFill>
                <a:srgbClr val="222222"/>
              </a:solidFill>
              <a:effectLst/>
              <a:latin typeface="Roboto" panose="020F0502020204030204" pitchFamily="34" charset="0"/>
            </a:endParaRPr>
          </a:p>
          <a:p>
            <a:pPr algn="l">
              <a:buFont typeface="Arial" panose="020B0604020202020204" pitchFamily="34" charset="0"/>
              <a:buChar char="•"/>
            </a:pPr>
            <a:endParaRPr lang="en-US" b="0" i="0" dirty="0">
              <a:solidFill>
                <a:srgbClr val="222222"/>
              </a:solidFill>
              <a:effectLst/>
              <a:latin typeface="Roboto" panose="020F0502020204030204" pitchFamily="34" charset="0"/>
            </a:endParaRPr>
          </a:p>
          <a:p>
            <a:pPr algn="l">
              <a:buFont typeface="Arial" panose="020B0604020202020204" pitchFamily="34" charset="0"/>
              <a:buChar char="•"/>
            </a:pPr>
            <a:r>
              <a:rPr lang="en-US" b="0" i="0" dirty="0">
                <a:solidFill>
                  <a:srgbClr val="222222"/>
                </a:solidFill>
                <a:effectLst/>
                <a:latin typeface="Roboto" panose="020F0502020204030204" pitchFamily="34" charset="0"/>
              </a:rPr>
              <a:t>It is critical to gather as much information from the patient, scene and supporting information – bystanders, PMHx etc.</a:t>
            </a:r>
          </a:p>
          <a:p>
            <a:pPr algn="l">
              <a:buFont typeface="Arial" panose="020B0604020202020204" pitchFamily="34" charset="0"/>
              <a:buChar char="•"/>
            </a:pPr>
            <a:r>
              <a:rPr lang="en-US" b="0" i="0" dirty="0">
                <a:solidFill>
                  <a:srgbClr val="222222"/>
                </a:solidFill>
                <a:effectLst/>
                <a:latin typeface="Roboto" panose="020F0502020204030204" pitchFamily="34" charset="0"/>
              </a:rPr>
              <a:t>What is this patient vulnerable to? What are the co-morbidities, a first time symptomatic patient vs. a patient with a midline sternotomy incision or nursing home patient</a:t>
            </a:r>
          </a:p>
          <a:p>
            <a:pPr algn="l">
              <a:buFont typeface="Arial" panose="020B0604020202020204" pitchFamily="34" charset="0"/>
              <a:buChar char="•"/>
            </a:pPr>
            <a:r>
              <a:rPr lang="en-US" b="0" i="0" dirty="0">
                <a:solidFill>
                  <a:srgbClr val="222222"/>
                </a:solidFill>
                <a:effectLst/>
                <a:latin typeface="Roboto" panose="020F0502020204030204" pitchFamily="34" charset="0"/>
              </a:rPr>
              <a:t>Meds – are they on digoxin, </a:t>
            </a:r>
            <a:r>
              <a:rPr lang="en-US" b="0" i="0" dirty="0" err="1">
                <a:solidFill>
                  <a:srgbClr val="222222"/>
                </a:solidFill>
                <a:effectLst/>
                <a:latin typeface="Roboto" panose="020F0502020204030204" pitchFamily="34" charset="0"/>
              </a:rPr>
              <a:t>amiodirone</a:t>
            </a:r>
            <a:r>
              <a:rPr lang="en-US" b="0" i="0" dirty="0">
                <a:solidFill>
                  <a:srgbClr val="222222"/>
                </a:solidFill>
                <a:effectLst/>
                <a:latin typeface="Roboto" panose="020F0502020204030204" pitchFamily="34" charset="0"/>
              </a:rPr>
              <a:t>?</a:t>
            </a:r>
          </a:p>
          <a:p>
            <a:pPr algn="l">
              <a:buFont typeface="Arial" panose="020B0604020202020204" pitchFamily="34" charset="0"/>
              <a:buChar char="•"/>
            </a:pPr>
            <a:r>
              <a:rPr lang="en-US" b="0" i="0" dirty="0">
                <a:solidFill>
                  <a:srgbClr val="222222"/>
                </a:solidFill>
                <a:effectLst/>
                <a:latin typeface="Roboto" panose="020F0502020204030204" pitchFamily="34" charset="0"/>
              </a:rPr>
              <a:t>Interventions – pacemaker, defibrillator, Watchman and LVADs</a:t>
            </a:r>
          </a:p>
          <a:p>
            <a:pPr algn="l">
              <a:buFont typeface="Arial" panose="020B0604020202020204" pitchFamily="34" charset="0"/>
              <a:buChar char="•"/>
            </a:pPr>
            <a:endParaRPr lang="en-US" b="0" i="0" dirty="0">
              <a:solidFill>
                <a:srgbClr val="222222"/>
              </a:solidFill>
              <a:effectLst/>
              <a:latin typeface="Roboto" panose="020F0502020204030204" pitchFamily="34" charset="0"/>
            </a:endParaRPr>
          </a:p>
          <a:p>
            <a:pPr algn="l"/>
            <a:r>
              <a:rPr lang="en-US" b="1" i="0" dirty="0">
                <a:solidFill>
                  <a:srgbClr val="000000"/>
                </a:solidFill>
                <a:effectLst/>
                <a:latin typeface="Raleway" panose="020F0502020204030204" pitchFamily="34" charset="0"/>
              </a:rPr>
              <a:t>Initial assessment</a:t>
            </a:r>
            <a:endParaRPr lang="en-US" b="0" i="0" dirty="0">
              <a:solidFill>
                <a:srgbClr val="222222"/>
              </a:solidFill>
              <a:effectLst/>
              <a:latin typeface="Raleway" panose="020F0502020204030204" pitchFamily="34" charset="0"/>
            </a:endParaRPr>
          </a:p>
          <a:p>
            <a:pPr algn="l">
              <a:buFont typeface="Arial" panose="020B0604020202020204" pitchFamily="34" charset="0"/>
              <a:buChar char="•"/>
            </a:pPr>
            <a:r>
              <a:rPr lang="en-US" b="0" i="0" dirty="0">
                <a:solidFill>
                  <a:srgbClr val="222222"/>
                </a:solidFill>
                <a:effectLst/>
                <a:latin typeface="Roboto" panose="02000000000000000000" pitchFamily="2" charset="0"/>
              </a:rPr>
              <a:t>STAT fingerstick glucose.</a:t>
            </a:r>
          </a:p>
          <a:p>
            <a:pPr algn="l">
              <a:buFont typeface="Arial" panose="020B0604020202020204" pitchFamily="34" charset="0"/>
              <a:buChar char="•"/>
            </a:pPr>
            <a:r>
              <a:rPr lang="en-US" b="0" i="0" dirty="0">
                <a:solidFill>
                  <a:srgbClr val="222222"/>
                </a:solidFill>
                <a:effectLst/>
                <a:latin typeface="Roboto" panose="02000000000000000000" pitchFamily="2" charset="0"/>
              </a:rPr>
              <a:t>Vital signs, neuro exam </a:t>
            </a:r>
          </a:p>
          <a:p>
            <a:pPr algn="l">
              <a:buFont typeface="Arial" panose="020B0604020202020204" pitchFamily="34" charset="0"/>
              <a:buChar char="•"/>
            </a:pPr>
            <a:r>
              <a:rPr lang="en-US" b="0" i="0" dirty="0">
                <a:solidFill>
                  <a:srgbClr val="222222"/>
                </a:solidFill>
                <a:effectLst/>
                <a:latin typeface="Roboto" panose="02000000000000000000" pitchFamily="2" charset="0"/>
              </a:rPr>
              <a:t>Review </a:t>
            </a:r>
            <a:r>
              <a:rPr lang="en-US" b="0" i="1" dirty="0">
                <a:solidFill>
                  <a:srgbClr val="222222"/>
                </a:solidFill>
                <a:effectLst/>
                <a:latin typeface="Roboto" panose="02000000000000000000" pitchFamily="2" charset="0"/>
              </a:rPr>
              <a:t>current</a:t>
            </a:r>
            <a:r>
              <a:rPr lang="en-US" b="0" i="0" dirty="0">
                <a:solidFill>
                  <a:srgbClr val="222222"/>
                </a:solidFill>
                <a:effectLst/>
                <a:latin typeface="Roboto" panose="02000000000000000000" pitchFamily="2" charset="0"/>
              </a:rPr>
              <a:t> medication list.</a:t>
            </a:r>
          </a:p>
          <a:p>
            <a:pPr algn="l">
              <a:buFont typeface="Arial" panose="020B0604020202020204" pitchFamily="34" charset="0"/>
              <a:buChar char="•"/>
            </a:pPr>
            <a:r>
              <a:rPr lang="en-US" b="0" i="0" dirty="0">
                <a:solidFill>
                  <a:srgbClr val="222222"/>
                </a:solidFill>
                <a:effectLst/>
                <a:latin typeface="Roboto" panose="02000000000000000000" pitchFamily="2" charset="0"/>
              </a:rPr>
              <a:t>Review </a:t>
            </a:r>
            <a:r>
              <a:rPr lang="en-US" b="0" i="1" dirty="0">
                <a:solidFill>
                  <a:srgbClr val="222222"/>
                </a:solidFill>
                <a:effectLst/>
                <a:latin typeface="Roboto" panose="02000000000000000000" pitchFamily="2" charset="0"/>
              </a:rPr>
              <a:t>home</a:t>
            </a:r>
            <a:r>
              <a:rPr lang="en-US" b="0" i="0" dirty="0">
                <a:solidFill>
                  <a:srgbClr val="222222"/>
                </a:solidFill>
                <a:effectLst/>
                <a:latin typeface="Roboto" panose="02000000000000000000" pitchFamily="2" charset="0"/>
              </a:rPr>
              <a:t> medication list (withdrawal?).</a:t>
            </a:r>
          </a:p>
          <a:p>
            <a:pPr algn="l">
              <a:buFont typeface="Arial" panose="020B0604020202020204" pitchFamily="34" charset="0"/>
              <a:buChar char="•"/>
            </a:pPr>
            <a:r>
              <a:rPr lang="en-US" b="0" i="0" dirty="0">
                <a:solidFill>
                  <a:srgbClr val="222222"/>
                </a:solidFill>
                <a:effectLst/>
                <a:latin typeface="Roboto" panose="02000000000000000000" pitchFamily="2" charset="0"/>
              </a:rPr>
              <a:t>Review recent events &amp; procedures.</a:t>
            </a:r>
          </a:p>
          <a:p>
            <a:pPr algn="l">
              <a:buFont typeface="Arial" panose="020B0604020202020204" pitchFamily="34" charset="0"/>
              <a:buChar char="•"/>
            </a:pPr>
            <a:endParaRPr lang="en-US" b="0" i="0" dirty="0">
              <a:solidFill>
                <a:srgbClr val="222222"/>
              </a:solidFill>
              <a:effectLst/>
              <a:latin typeface="Roboto" panose="02000000000000000000" pitchFamily="2" charset="0"/>
            </a:endParaRPr>
          </a:p>
          <a:p>
            <a:br>
              <a:rPr lang="en-US" dirty="0"/>
            </a:br>
            <a:endParaRPr lang="en-US" b="0" i="0" dirty="0">
              <a:solidFill>
                <a:srgbClr val="222222"/>
              </a:solidFill>
              <a:effectLst/>
              <a:latin typeface="Roboto" panose="020F0502020204030204" pitchFamily="34" charset="0"/>
            </a:endParaRPr>
          </a:p>
        </p:txBody>
      </p:sp>
      <p:sp>
        <p:nvSpPr>
          <p:cNvPr id="4" name="Slide Number Placeholder 3"/>
          <p:cNvSpPr>
            <a:spLocks noGrp="1"/>
          </p:cNvSpPr>
          <p:nvPr>
            <p:ph type="sldNum" sz="quarter" idx="5"/>
          </p:nvPr>
        </p:nvSpPr>
        <p:spPr/>
        <p:txBody>
          <a:bodyPr/>
          <a:lstStyle/>
          <a:p>
            <a:fld id="{DD09C49D-15CA-A447-BD10-E17E38EF147F}" type="slidenum">
              <a:rPr lang="en-US" smtClean="0"/>
              <a:t>13</a:t>
            </a:fld>
            <a:endParaRPr lang="en-US"/>
          </a:p>
        </p:txBody>
      </p:sp>
    </p:spTree>
    <p:extLst>
      <p:ext uri="{BB962C8B-B14F-4D97-AF65-F5344CB8AC3E}">
        <p14:creationId xmlns:p14="http://schemas.microsoft.com/office/powerpoint/2010/main" val="2148384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a mental model of how you will organize this, go on the internet review.</a:t>
            </a:r>
          </a:p>
        </p:txBody>
      </p:sp>
      <p:sp>
        <p:nvSpPr>
          <p:cNvPr id="4" name="Slide Number Placeholder 3"/>
          <p:cNvSpPr>
            <a:spLocks noGrp="1"/>
          </p:cNvSpPr>
          <p:nvPr>
            <p:ph type="sldNum" sz="quarter" idx="5"/>
          </p:nvPr>
        </p:nvSpPr>
        <p:spPr/>
        <p:txBody>
          <a:bodyPr/>
          <a:lstStyle/>
          <a:p>
            <a:fld id="{DD09C49D-15CA-A447-BD10-E17E38EF147F}" type="slidenum">
              <a:rPr lang="en-US" smtClean="0"/>
              <a:t>14</a:t>
            </a:fld>
            <a:endParaRPr lang="en-US"/>
          </a:p>
        </p:txBody>
      </p:sp>
    </p:spTree>
    <p:extLst>
      <p:ext uri="{BB962C8B-B14F-4D97-AF65-F5344CB8AC3E}">
        <p14:creationId xmlns:p14="http://schemas.microsoft.com/office/powerpoint/2010/main" val="1108582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QRS &lt; 0.12 secs and rate &gt;150</a:t>
            </a:r>
          </a:p>
          <a:p>
            <a:endParaRPr lang="en-US" dirty="0"/>
          </a:p>
          <a:p>
            <a:r>
              <a:rPr lang="en-US" dirty="0"/>
              <a:t>Consider close observation and monitoring!</a:t>
            </a:r>
          </a:p>
          <a:p>
            <a:endParaRPr lang="en-US" dirty="0"/>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15</a:t>
            </a:fld>
            <a:endParaRPr lang="en-US"/>
          </a:p>
        </p:txBody>
      </p:sp>
    </p:spTree>
    <p:extLst>
      <p:ext uri="{BB962C8B-B14F-4D97-AF65-F5344CB8AC3E}">
        <p14:creationId xmlns:p14="http://schemas.microsoft.com/office/powerpoint/2010/main" val="2474425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effectLst/>
                <a:highlight>
                  <a:srgbClr val="FFFFFF"/>
                </a:highlight>
                <a:latin typeface="-apple-system"/>
              </a:rPr>
              <a:t>Initiation of re-entry</a:t>
            </a:r>
          </a:p>
          <a:p>
            <a:pPr algn="l">
              <a:buFont typeface="Arial" panose="020B0604020202020204" pitchFamily="34" charset="0"/>
              <a:buChar char="•"/>
            </a:pPr>
            <a:r>
              <a:rPr lang="en-US" b="0" i="0" dirty="0">
                <a:effectLst/>
                <a:highlight>
                  <a:srgbClr val="FFFFFF"/>
                </a:highlight>
                <a:latin typeface="-apple-system"/>
              </a:rPr>
              <a:t>During normal sinus rhythm, electrical impulses travel down both pathways simultaneously. The impulse transmitted down the fast pathway enters the distal end of the slow pathway and the two impulses cancel each other out</a:t>
            </a:r>
          </a:p>
          <a:p>
            <a:pPr algn="l">
              <a:buFont typeface="Arial" panose="020B0604020202020204" pitchFamily="34" charset="0"/>
              <a:buChar char="•"/>
            </a:pPr>
            <a:r>
              <a:rPr lang="en-US" b="0" i="0" dirty="0">
                <a:effectLst/>
                <a:highlight>
                  <a:srgbClr val="FFFFFF"/>
                </a:highlight>
                <a:latin typeface="-apple-system"/>
              </a:rPr>
              <a:t>However, if a </a:t>
            </a:r>
            <a:r>
              <a:rPr lang="en-US" b="0" i="0" dirty="0">
                <a:effectLst/>
                <a:highlight>
                  <a:srgbClr val="FFFFFF"/>
                </a:highlight>
                <a:latin typeface="-apple-system"/>
                <a:hlinkClick r:id="rId3"/>
              </a:rPr>
              <a:t>premature atrial contraction (PAC)</a:t>
            </a:r>
            <a:r>
              <a:rPr lang="en-US" b="0" i="0" dirty="0">
                <a:effectLst/>
                <a:highlight>
                  <a:srgbClr val="FFFFFF"/>
                </a:highlight>
                <a:latin typeface="-apple-system"/>
              </a:rPr>
              <a:t> arrives while the fast pathway is still refractory, the electrical impulse will be directed solely down the slow pathway (1)</a:t>
            </a:r>
          </a:p>
          <a:p>
            <a:pPr algn="l">
              <a:buFont typeface="Arial" panose="020B0604020202020204" pitchFamily="34" charset="0"/>
              <a:buChar char="•"/>
            </a:pPr>
            <a:r>
              <a:rPr lang="en-US" b="0" i="0" dirty="0">
                <a:effectLst/>
                <a:highlight>
                  <a:srgbClr val="FFFFFF"/>
                </a:highlight>
                <a:latin typeface="-apple-system"/>
              </a:rPr>
              <a:t>By the time the premature impulse reaches the end of the slow pathway, the fast pathway is no longer refractory, and the impulse is permitted to recycle retrogradely up the fast pathway (2)</a:t>
            </a:r>
          </a:p>
          <a:p>
            <a:pPr algn="l">
              <a:buFont typeface="Arial" panose="020B0604020202020204" pitchFamily="34" charset="0"/>
              <a:buChar char="•"/>
            </a:pPr>
            <a:r>
              <a:rPr lang="en-US" b="0" i="0" dirty="0">
                <a:effectLst/>
                <a:highlight>
                  <a:srgbClr val="FFFFFF"/>
                </a:highlight>
                <a:latin typeface="-apple-system"/>
              </a:rPr>
              <a:t>This creates a circus movement whereby the impulse continually cycles around the two pathways, activating the Bundle of His anterogradely and the atria retrogradely (3)</a:t>
            </a:r>
          </a:p>
          <a:p>
            <a:pPr algn="l">
              <a:buFont typeface="Arial" panose="020B0604020202020204" pitchFamily="34" charset="0"/>
              <a:buChar char="•"/>
            </a:pPr>
            <a:r>
              <a:rPr lang="en-US" b="0" i="0" dirty="0">
                <a:effectLst/>
                <a:highlight>
                  <a:srgbClr val="FFFFFF"/>
                </a:highlight>
                <a:latin typeface="-apple-system"/>
              </a:rPr>
              <a:t>The short cycle length is responsible for the rapid heart rate</a:t>
            </a:r>
          </a:p>
          <a:p>
            <a:pPr algn="l">
              <a:buFont typeface="Arial" panose="020B0604020202020204" pitchFamily="34" charset="0"/>
              <a:buChar char="•"/>
            </a:pPr>
            <a:r>
              <a:rPr lang="en-US" b="0" i="0" dirty="0">
                <a:effectLst/>
                <a:highlight>
                  <a:srgbClr val="FFFFFF"/>
                </a:highlight>
                <a:latin typeface="-apple-system"/>
              </a:rPr>
              <a:t>This most common type of re-entrant circuit is termed </a:t>
            </a:r>
            <a:r>
              <a:rPr lang="en-US" b="1" i="0" dirty="0">
                <a:effectLst/>
                <a:highlight>
                  <a:srgbClr val="FFFFFF"/>
                </a:highlight>
                <a:latin typeface="-apple-system"/>
              </a:rPr>
              <a:t>Slow-Fast AVNRT</a:t>
            </a:r>
            <a:endParaRPr lang="en-US" b="0" i="0" dirty="0">
              <a:effectLst/>
              <a:highlight>
                <a:srgbClr val="FFFFFF"/>
              </a:highlight>
              <a:latin typeface="-apple-system"/>
            </a:endParaRPr>
          </a:p>
          <a:p>
            <a:pPr algn="l">
              <a:buFont typeface="Arial" panose="020B0604020202020204" pitchFamily="34" charset="0"/>
              <a:buChar char="•"/>
            </a:pPr>
            <a:r>
              <a:rPr lang="en-US" b="0" i="0" dirty="0">
                <a:effectLst/>
                <a:highlight>
                  <a:srgbClr val="FFFFFF"/>
                </a:highlight>
                <a:latin typeface="-apple-system"/>
              </a:rPr>
              <a:t>Similar mechanisms exist for the other types of AVNRT</a:t>
            </a:r>
          </a:p>
          <a:p>
            <a:endParaRPr lang="en-US" dirty="0"/>
          </a:p>
        </p:txBody>
      </p:sp>
      <p:sp>
        <p:nvSpPr>
          <p:cNvPr id="4" name="Slide Number Placeholder 3"/>
          <p:cNvSpPr>
            <a:spLocks noGrp="1"/>
          </p:cNvSpPr>
          <p:nvPr>
            <p:ph type="sldNum" sz="quarter" idx="5"/>
          </p:nvPr>
        </p:nvSpPr>
        <p:spPr/>
        <p:txBody>
          <a:bodyPr/>
          <a:lstStyle/>
          <a:p>
            <a:fld id="{DD09C49D-15CA-A447-BD10-E17E38EF147F}" type="slidenum">
              <a:rPr lang="en-US" smtClean="0"/>
              <a:t>16</a:t>
            </a:fld>
            <a:endParaRPr lang="en-US"/>
          </a:p>
        </p:txBody>
      </p:sp>
    </p:spTree>
    <p:extLst>
      <p:ext uri="{BB962C8B-B14F-4D97-AF65-F5344CB8AC3E}">
        <p14:creationId xmlns:p14="http://schemas.microsoft.com/office/powerpoint/2010/main" val="1476366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743CF-D3A0-A158-BDDC-42066EDA31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29076E-AE4C-1155-3DB3-ACD6EFFFD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42CD46-19FB-E877-2D06-1B1253D195F1}"/>
              </a:ext>
            </a:extLst>
          </p:cNvPr>
          <p:cNvSpPr>
            <a:spLocks noGrp="1"/>
          </p:cNvSpPr>
          <p:nvPr>
            <p:ph type="dt" sz="half" idx="10"/>
          </p:nvPr>
        </p:nvSpPr>
        <p:spPr/>
        <p:txBody>
          <a:bodyPr/>
          <a:lstStyle/>
          <a:p>
            <a:fld id="{0B756CCF-E864-684F-AD98-38BA12DCB9E5}" type="datetimeFigureOut">
              <a:rPr lang="en-US" smtClean="0"/>
              <a:t>3/16/24</a:t>
            </a:fld>
            <a:endParaRPr lang="en-US"/>
          </a:p>
        </p:txBody>
      </p:sp>
      <p:sp>
        <p:nvSpPr>
          <p:cNvPr id="5" name="Footer Placeholder 4">
            <a:extLst>
              <a:ext uri="{FF2B5EF4-FFF2-40B4-BE49-F238E27FC236}">
                <a16:creationId xmlns:a16="http://schemas.microsoft.com/office/drawing/2014/main" id="{1A0DD016-3ABC-327B-45A1-9DA6C5250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33763-5FB9-E15D-E6E5-1606687ECFF8}"/>
              </a:ext>
            </a:extLst>
          </p:cNvPr>
          <p:cNvSpPr>
            <a:spLocks noGrp="1"/>
          </p:cNvSpPr>
          <p:nvPr>
            <p:ph type="sldNum" sz="quarter" idx="12"/>
          </p:nvPr>
        </p:nvSpPr>
        <p:spPr/>
        <p:txBody>
          <a:bodyPr/>
          <a:lstStyle/>
          <a:p>
            <a:fld id="{E3563322-55B2-484F-A646-A8EF3F8EDC4A}" type="slidenum">
              <a:rPr lang="en-US" smtClean="0"/>
              <a:t>‹#›</a:t>
            </a:fld>
            <a:endParaRPr lang="en-US"/>
          </a:p>
        </p:txBody>
      </p:sp>
    </p:spTree>
    <p:extLst>
      <p:ext uri="{BB962C8B-B14F-4D97-AF65-F5344CB8AC3E}">
        <p14:creationId xmlns:p14="http://schemas.microsoft.com/office/powerpoint/2010/main" val="3500367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778DD-FC9D-5D26-34E1-E254FE73DF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21BAFD-AAB2-F8E4-1D4B-BB409F4B06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7F3AE-4348-BDDB-471F-06887514DBA0}"/>
              </a:ext>
            </a:extLst>
          </p:cNvPr>
          <p:cNvSpPr>
            <a:spLocks noGrp="1"/>
          </p:cNvSpPr>
          <p:nvPr>
            <p:ph type="dt" sz="half" idx="10"/>
          </p:nvPr>
        </p:nvSpPr>
        <p:spPr/>
        <p:txBody>
          <a:bodyPr/>
          <a:lstStyle/>
          <a:p>
            <a:fld id="{0B756CCF-E864-684F-AD98-38BA12DCB9E5}" type="datetimeFigureOut">
              <a:rPr lang="en-US" smtClean="0"/>
              <a:t>3/16/24</a:t>
            </a:fld>
            <a:endParaRPr lang="en-US"/>
          </a:p>
        </p:txBody>
      </p:sp>
      <p:sp>
        <p:nvSpPr>
          <p:cNvPr id="5" name="Footer Placeholder 4">
            <a:extLst>
              <a:ext uri="{FF2B5EF4-FFF2-40B4-BE49-F238E27FC236}">
                <a16:creationId xmlns:a16="http://schemas.microsoft.com/office/drawing/2014/main" id="{5DECC971-745E-07BB-6B13-FD83545C3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94425-EB66-D803-A893-1448050B6E87}"/>
              </a:ext>
            </a:extLst>
          </p:cNvPr>
          <p:cNvSpPr>
            <a:spLocks noGrp="1"/>
          </p:cNvSpPr>
          <p:nvPr>
            <p:ph type="sldNum" sz="quarter" idx="12"/>
          </p:nvPr>
        </p:nvSpPr>
        <p:spPr/>
        <p:txBody>
          <a:bodyPr/>
          <a:lstStyle/>
          <a:p>
            <a:fld id="{E3563322-55B2-484F-A646-A8EF3F8EDC4A}" type="slidenum">
              <a:rPr lang="en-US" smtClean="0"/>
              <a:t>‹#›</a:t>
            </a:fld>
            <a:endParaRPr lang="en-US"/>
          </a:p>
        </p:txBody>
      </p:sp>
    </p:spTree>
    <p:extLst>
      <p:ext uri="{BB962C8B-B14F-4D97-AF65-F5344CB8AC3E}">
        <p14:creationId xmlns:p14="http://schemas.microsoft.com/office/powerpoint/2010/main" val="264633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64C251-5795-F935-B839-F0C8557F15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743CB2-35B8-70D6-31BF-157B31865E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E8683-DBA7-25BE-C997-644B08D77BE1}"/>
              </a:ext>
            </a:extLst>
          </p:cNvPr>
          <p:cNvSpPr>
            <a:spLocks noGrp="1"/>
          </p:cNvSpPr>
          <p:nvPr>
            <p:ph type="dt" sz="half" idx="10"/>
          </p:nvPr>
        </p:nvSpPr>
        <p:spPr/>
        <p:txBody>
          <a:bodyPr/>
          <a:lstStyle/>
          <a:p>
            <a:fld id="{0B756CCF-E864-684F-AD98-38BA12DCB9E5}" type="datetimeFigureOut">
              <a:rPr lang="en-US" smtClean="0"/>
              <a:t>3/16/24</a:t>
            </a:fld>
            <a:endParaRPr lang="en-US"/>
          </a:p>
        </p:txBody>
      </p:sp>
      <p:sp>
        <p:nvSpPr>
          <p:cNvPr id="5" name="Footer Placeholder 4">
            <a:extLst>
              <a:ext uri="{FF2B5EF4-FFF2-40B4-BE49-F238E27FC236}">
                <a16:creationId xmlns:a16="http://schemas.microsoft.com/office/drawing/2014/main" id="{083902EA-E8EE-9C80-1384-6BBF7FE5A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2E604-2C9A-1528-296A-EABC52CC58CB}"/>
              </a:ext>
            </a:extLst>
          </p:cNvPr>
          <p:cNvSpPr>
            <a:spLocks noGrp="1"/>
          </p:cNvSpPr>
          <p:nvPr>
            <p:ph type="sldNum" sz="quarter" idx="12"/>
          </p:nvPr>
        </p:nvSpPr>
        <p:spPr/>
        <p:txBody>
          <a:bodyPr/>
          <a:lstStyle/>
          <a:p>
            <a:fld id="{E3563322-55B2-484F-A646-A8EF3F8EDC4A}" type="slidenum">
              <a:rPr lang="en-US" smtClean="0"/>
              <a:t>‹#›</a:t>
            </a:fld>
            <a:endParaRPr lang="en-US"/>
          </a:p>
        </p:txBody>
      </p:sp>
    </p:spTree>
    <p:extLst>
      <p:ext uri="{BB962C8B-B14F-4D97-AF65-F5344CB8AC3E}">
        <p14:creationId xmlns:p14="http://schemas.microsoft.com/office/powerpoint/2010/main" val="2849043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1D96-BF78-EC93-C52B-7545EC3DA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46074E-61BC-EA43-C99C-93A8CD0AA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F1524-056F-B924-CB70-92D18DB24B9C}"/>
              </a:ext>
            </a:extLst>
          </p:cNvPr>
          <p:cNvSpPr>
            <a:spLocks noGrp="1"/>
          </p:cNvSpPr>
          <p:nvPr>
            <p:ph type="dt" sz="half" idx="10"/>
          </p:nvPr>
        </p:nvSpPr>
        <p:spPr/>
        <p:txBody>
          <a:bodyPr/>
          <a:lstStyle/>
          <a:p>
            <a:fld id="{0B756CCF-E864-684F-AD98-38BA12DCB9E5}" type="datetimeFigureOut">
              <a:rPr lang="en-US" smtClean="0"/>
              <a:t>3/16/24</a:t>
            </a:fld>
            <a:endParaRPr lang="en-US"/>
          </a:p>
        </p:txBody>
      </p:sp>
      <p:sp>
        <p:nvSpPr>
          <p:cNvPr id="5" name="Footer Placeholder 4">
            <a:extLst>
              <a:ext uri="{FF2B5EF4-FFF2-40B4-BE49-F238E27FC236}">
                <a16:creationId xmlns:a16="http://schemas.microsoft.com/office/drawing/2014/main" id="{B1FB0C22-5D4D-190F-30A8-FC2843879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98067-A1F0-77FB-E5BC-B66BC1667241}"/>
              </a:ext>
            </a:extLst>
          </p:cNvPr>
          <p:cNvSpPr>
            <a:spLocks noGrp="1"/>
          </p:cNvSpPr>
          <p:nvPr>
            <p:ph type="sldNum" sz="quarter" idx="12"/>
          </p:nvPr>
        </p:nvSpPr>
        <p:spPr/>
        <p:txBody>
          <a:bodyPr/>
          <a:lstStyle/>
          <a:p>
            <a:fld id="{E3563322-55B2-484F-A646-A8EF3F8EDC4A}" type="slidenum">
              <a:rPr lang="en-US" smtClean="0"/>
              <a:t>‹#›</a:t>
            </a:fld>
            <a:endParaRPr lang="en-US"/>
          </a:p>
        </p:txBody>
      </p:sp>
    </p:spTree>
    <p:extLst>
      <p:ext uri="{BB962C8B-B14F-4D97-AF65-F5344CB8AC3E}">
        <p14:creationId xmlns:p14="http://schemas.microsoft.com/office/powerpoint/2010/main" val="1595828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9727-1DDF-FC81-8EF1-DF886443FC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98586E-E8FB-A599-3C32-EA5A7566ED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6A5C59-A096-AE08-0063-FA8DE0AB6DE9}"/>
              </a:ext>
            </a:extLst>
          </p:cNvPr>
          <p:cNvSpPr>
            <a:spLocks noGrp="1"/>
          </p:cNvSpPr>
          <p:nvPr>
            <p:ph type="dt" sz="half" idx="10"/>
          </p:nvPr>
        </p:nvSpPr>
        <p:spPr/>
        <p:txBody>
          <a:bodyPr/>
          <a:lstStyle/>
          <a:p>
            <a:fld id="{0B756CCF-E864-684F-AD98-38BA12DCB9E5}" type="datetimeFigureOut">
              <a:rPr lang="en-US" smtClean="0"/>
              <a:t>3/16/24</a:t>
            </a:fld>
            <a:endParaRPr lang="en-US"/>
          </a:p>
        </p:txBody>
      </p:sp>
      <p:sp>
        <p:nvSpPr>
          <p:cNvPr id="5" name="Footer Placeholder 4">
            <a:extLst>
              <a:ext uri="{FF2B5EF4-FFF2-40B4-BE49-F238E27FC236}">
                <a16:creationId xmlns:a16="http://schemas.microsoft.com/office/drawing/2014/main" id="{D77B61AF-48DF-9999-C42E-415319CC7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530BD-7C2F-8949-7788-13A587A7B86E}"/>
              </a:ext>
            </a:extLst>
          </p:cNvPr>
          <p:cNvSpPr>
            <a:spLocks noGrp="1"/>
          </p:cNvSpPr>
          <p:nvPr>
            <p:ph type="sldNum" sz="quarter" idx="12"/>
          </p:nvPr>
        </p:nvSpPr>
        <p:spPr/>
        <p:txBody>
          <a:bodyPr/>
          <a:lstStyle/>
          <a:p>
            <a:fld id="{E3563322-55B2-484F-A646-A8EF3F8EDC4A}" type="slidenum">
              <a:rPr lang="en-US" smtClean="0"/>
              <a:t>‹#›</a:t>
            </a:fld>
            <a:endParaRPr lang="en-US"/>
          </a:p>
        </p:txBody>
      </p:sp>
    </p:spTree>
    <p:extLst>
      <p:ext uri="{BB962C8B-B14F-4D97-AF65-F5344CB8AC3E}">
        <p14:creationId xmlns:p14="http://schemas.microsoft.com/office/powerpoint/2010/main" val="1213452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A2D4-9334-5232-0F04-8B950A22E7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B6AEC-7965-6F98-031C-0580552416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ED89F6-F984-95DC-EA93-485E7CA3A0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A3B84B-62BE-5AFB-ED26-C43EDB112563}"/>
              </a:ext>
            </a:extLst>
          </p:cNvPr>
          <p:cNvSpPr>
            <a:spLocks noGrp="1"/>
          </p:cNvSpPr>
          <p:nvPr>
            <p:ph type="dt" sz="half" idx="10"/>
          </p:nvPr>
        </p:nvSpPr>
        <p:spPr/>
        <p:txBody>
          <a:bodyPr/>
          <a:lstStyle/>
          <a:p>
            <a:fld id="{0B756CCF-E864-684F-AD98-38BA12DCB9E5}" type="datetimeFigureOut">
              <a:rPr lang="en-US" smtClean="0"/>
              <a:t>3/16/24</a:t>
            </a:fld>
            <a:endParaRPr lang="en-US"/>
          </a:p>
        </p:txBody>
      </p:sp>
      <p:sp>
        <p:nvSpPr>
          <p:cNvPr id="6" name="Footer Placeholder 5">
            <a:extLst>
              <a:ext uri="{FF2B5EF4-FFF2-40B4-BE49-F238E27FC236}">
                <a16:creationId xmlns:a16="http://schemas.microsoft.com/office/drawing/2014/main" id="{1CFC8F0C-C877-7546-1FE4-9FC9CF9F38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39BCD-1332-AD75-548E-896EB29C3A27}"/>
              </a:ext>
            </a:extLst>
          </p:cNvPr>
          <p:cNvSpPr>
            <a:spLocks noGrp="1"/>
          </p:cNvSpPr>
          <p:nvPr>
            <p:ph type="sldNum" sz="quarter" idx="12"/>
          </p:nvPr>
        </p:nvSpPr>
        <p:spPr/>
        <p:txBody>
          <a:bodyPr/>
          <a:lstStyle/>
          <a:p>
            <a:fld id="{E3563322-55B2-484F-A646-A8EF3F8EDC4A}" type="slidenum">
              <a:rPr lang="en-US" smtClean="0"/>
              <a:t>‹#›</a:t>
            </a:fld>
            <a:endParaRPr lang="en-US"/>
          </a:p>
        </p:txBody>
      </p:sp>
    </p:spTree>
    <p:extLst>
      <p:ext uri="{BB962C8B-B14F-4D97-AF65-F5344CB8AC3E}">
        <p14:creationId xmlns:p14="http://schemas.microsoft.com/office/powerpoint/2010/main" val="203604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E6F7A-DA05-F8E3-D2FE-58D71884E7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FE9038-82B5-DEC3-9C35-844219F37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B88855-77BC-76B6-65A2-D69F6E11C4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AA30B0-F122-9B97-0E30-6486CA5412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A8D49D-B72A-2725-0CFF-E523E73C27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43AD1-C91D-A691-31D4-8AE2BBF849F9}"/>
              </a:ext>
            </a:extLst>
          </p:cNvPr>
          <p:cNvSpPr>
            <a:spLocks noGrp="1"/>
          </p:cNvSpPr>
          <p:nvPr>
            <p:ph type="dt" sz="half" idx="10"/>
          </p:nvPr>
        </p:nvSpPr>
        <p:spPr/>
        <p:txBody>
          <a:bodyPr/>
          <a:lstStyle/>
          <a:p>
            <a:fld id="{0B756CCF-E864-684F-AD98-38BA12DCB9E5}" type="datetimeFigureOut">
              <a:rPr lang="en-US" smtClean="0"/>
              <a:t>3/16/24</a:t>
            </a:fld>
            <a:endParaRPr lang="en-US"/>
          </a:p>
        </p:txBody>
      </p:sp>
      <p:sp>
        <p:nvSpPr>
          <p:cNvPr id="8" name="Footer Placeholder 7">
            <a:extLst>
              <a:ext uri="{FF2B5EF4-FFF2-40B4-BE49-F238E27FC236}">
                <a16:creationId xmlns:a16="http://schemas.microsoft.com/office/drawing/2014/main" id="{D5CBBCA5-5C0F-6E04-D239-A8C81F74E4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95CB9C-5005-B2E4-6CD9-BA1C99833CD0}"/>
              </a:ext>
            </a:extLst>
          </p:cNvPr>
          <p:cNvSpPr>
            <a:spLocks noGrp="1"/>
          </p:cNvSpPr>
          <p:nvPr>
            <p:ph type="sldNum" sz="quarter" idx="12"/>
          </p:nvPr>
        </p:nvSpPr>
        <p:spPr/>
        <p:txBody>
          <a:bodyPr/>
          <a:lstStyle/>
          <a:p>
            <a:fld id="{E3563322-55B2-484F-A646-A8EF3F8EDC4A}" type="slidenum">
              <a:rPr lang="en-US" smtClean="0"/>
              <a:t>‹#›</a:t>
            </a:fld>
            <a:endParaRPr lang="en-US"/>
          </a:p>
        </p:txBody>
      </p:sp>
    </p:spTree>
    <p:extLst>
      <p:ext uri="{BB962C8B-B14F-4D97-AF65-F5344CB8AC3E}">
        <p14:creationId xmlns:p14="http://schemas.microsoft.com/office/powerpoint/2010/main" val="4219530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EAF8-74AF-9176-DEEC-3C4B87993C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D15FB3-5741-2580-4E1A-B2B719693A81}"/>
              </a:ext>
            </a:extLst>
          </p:cNvPr>
          <p:cNvSpPr>
            <a:spLocks noGrp="1"/>
          </p:cNvSpPr>
          <p:nvPr>
            <p:ph type="dt" sz="half" idx="10"/>
          </p:nvPr>
        </p:nvSpPr>
        <p:spPr/>
        <p:txBody>
          <a:bodyPr/>
          <a:lstStyle/>
          <a:p>
            <a:fld id="{0B756CCF-E864-684F-AD98-38BA12DCB9E5}" type="datetimeFigureOut">
              <a:rPr lang="en-US" smtClean="0"/>
              <a:t>3/16/24</a:t>
            </a:fld>
            <a:endParaRPr lang="en-US"/>
          </a:p>
        </p:txBody>
      </p:sp>
      <p:sp>
        <p:nvSpPr>
          <p:cNvPr id="4" name="Footer Placeholder 3">
            <a:extLst>
              <a:ext uri="{FF2B5EF4-FFF2-40B4-BE49-F238E27FC236}">
                <a16:creationId xmlns:a16="http://schemas.microsoft.com/office/drawing/2014/main" id="{5B7EB0DC-A957-DCF6-39D3-CEC7586A33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5CB7F6-6256-76D6-2D0B-9DFADA0DFB30}"/>
              </a:ext>
            </a:extLst>
          </p:cNvPr>
          <p:cNvSpPr>
            <a:spLocks noGrp="1"/>
          </p:cNvSpPr>
          <p:nvPr>
            <p:ph type="sldNum" sz="quarter" idx="12"/>
          </p:nvPr>
        </p:nvSpPr>
        <p:spPr/>
        <p:txBody>
          <a:bodyPr/>
          <a:lstStyle/>
          <a:p>
            <a:fld id="{E3563322-55B2-484F-A646-A8EF3F8EDC4A}" type="slidenum">
              <a:rPr lang="en-US" smtClean="0"/>
              <a:t>‹#›</a:t>
            </a:fld>
            <a:endParaRPr lang="en-US"/>
          </a:p>
        </p:txBody>
      </p:sp>
    </p:spTree>
    <p:extLst>
      <p:ext uri="{BB962C8B-B14F-4D97-AF65-F5344CB8AC3E}">
        <p14:creationId xmlns:p14="http://schemas.microsoft.com/office/powerpoint/2010/main" val="1801397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584ED5-762B-0E00-3D84-6D68F3B088AA}"/>
              </a:ext>
            </a:extLst>
          </p:cNvPr>
          <p:cNvSpPr>
            <a:spLocks noGrp="1"/>
          </p:cNvSpPr>
          <p:nvPr>
            <p:ph type="dt" sz="half" idx="10"/>
          </p:nvPr>
        </p:nvSpPr>
        <p:spPr/>
        <p:txBody>
          <a:bodyPr/>
          <a:lstStyle/>
          <a:p>
            <a:fld id="{0B756CCF-E864-684F-AD98-38BA12DCB9E5}" type="datetimeFigureOut">
              <a:rPr lang="en-US" smtClean="0"/>
              <a:t>3/16/24</a:t>
            </a:fld>
            <a:endParaRPr lang="en-US"/>
          </a:p>
        </p:txBody>
      </p:sp>
      <p:sp>
        <p:nvSpPr>
          <p:cNvPr id="3" name="Footer Placeholder 2">
            <a:extLst>
              <a:ext uri="{FF2B5EF4-FFF2-40B4-BE49-F238E27FC236}">
                <a16:creationId xmlns:a16="http://schemas.microsoft.com/office/drawing/2014/main" id="{3B2AA143-9E4A-9ADB-9172-B4E3B0448F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7325B-EF51-C881-09CC-B951004D7BA5}"/>
              </a:ext>
            </a:extLst>
          </p:cNvPr>
          <p:cNvSpPr>
            <a:spLocks noGrp="1"/>
          </p:cNvSpPr>
          <p:nvPr>
            <p:ph type="sldNum" sz="quarter" idx="12"/>
          </p:nvPr>
        </p:nvSpPr>
        <p:spPr/>
        <p:txBody>
          <a:bodyPr/>
          <a:lstStyle/>
          <a:p>
            <a:fld id="{E3563322-55B2-484F-A646-A8EF3F8EDC4A}" type="slidenum">
              <a:rPr lang="en-US" smtClean="0"/>
              <a:t>‹#›</a:t>
            </a:fld>
            <a:endParaRPr lang="en-US"/>
          </a:p>
        </p:txBody>
      </p:sp>
    </p:spTree>
    <p:extLst>
      <p:ext uri="{BB962C8B-B14F-4D97-AF65-F5344CB8AC3E}">
        <p14:creationId xmlns:p14="http://schemas.microsoft.com/office/powerpoint/2010/main" val="163559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80F3-5E73-C370-771D-E6E92B878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9317B3-23D0-F0C3-B799-AD741DFDD8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E9E44-32B4-18AE-A1FF-065F47E79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84640-1917-13A9-E37A-C0D01A8E8C27}"/>
              </a:ext>
            </a:extLst>
          </p:cNvPr>
          <p:cNvSpPr>
            <a:spLocks noGrp="1"/>
          </p:cNvSpPr>
          <p:nvPr>
            <p:ph type="dt" sz="half" idx="10"/>
          </p:nvPr>
        </p:nvSpPr>
        <p:spPr/>
        <p:txBody>
          <a:bodyPr/>
          <a:lstStyle/>
          <a:p>
            <a:fld id="{0B756CCF-E864-684F-AD98-38BA12DCB9E5}" type="datetimeFigureOut">
              <a:rPr lang="en-US" smtClean="0"/>
              <a:t>3/16/24</a:t>
            </a:fld>
            <a:endParaRPr lang="en-US"/>
          </a:p>
        </p:txBody>
      </p:sp>
      <p:sp>
        <p:nvSpPr>
          <p:cNvPr id="6" name="Footer Placeholder 5">
            <a:extLst>
              <a:ext uri="{FF2B5EF4-FFF2-40B4-BE49-F238E27FC236}">
                <a16:creationId xmlns:a16="http://schemas.microsoft.com/office/drawing/2014/main" id="{A78803E6-808F-FCCA-131A-45162E1206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A6350-AA6D-A0CC-CFD0-FD5BBEB4E537}"/>
              </a:ext>
            </a:extLst>
          </p:cNvPr>
          <p:cNvSpPr>
            <a:spLocks noGrp="1"/>
          </p:cNvSpPr>
          <p:nvPr>
            <p:ph type="sldNum" sz="quarter" idx="12"/>
          </p:nvPr>
        </p:nvSpPr>
        <p:spPr/>
        <p:txBody>
          <a:bodyPr/>
          <a:lstStyle/>
          <a:p>
            <a:fld id="{E3563322-55B2-484F-A646-A8EF3F8EDC4A}" type="slidenum">
              <a:rPr lang="en-US" smtClean="0"/>
              <a:t>‹#›</a:t>
            </a:fld>
            <a:endParaRPr lang="en-US"/>
          </a:p>
        </p:txBody>
      </p:sp>
    </p:spTree>
    <p:extLst>
      <p:ext uri="{BB962C8B-B14F-4D97-AF65-F5344CB8AC3E}">
        <p14:creationId xmlns:p14="http://schemas.microsoft.com/office/powerpoint/2010/main" val="230458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FB76-65D4-447D-60FE-26AEF7371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6A9887-F480-6313-7A47-59BE82123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65A473-19D0-B647-1555-0DA8D4749D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394D4-D57F-E994-AEFD-2C211F3D5015}"/>
              </a:ext>
            </a:extLst>
          </p:cNvPr>
          <p:cNvSpPr>
            <a:spLocks noGrp="1"/>
          </p:cNvSpPr>
          <p:nvPr>
            <p:ph type="dt" sz="half" idx="10"/>
          </p:nvPr>
        </p:nvSpPr>
        <p:spPr/>
        <p:txBody>
          <a:bodyPr/>
          <a:lstStyle/>
          <a:p>
            <a:fld id="{0B756CCF-E864-684F-AD98-38BA12DCB9E5}" type="datetimeFigureOut">
              <a:rPr lang="en-US" smtClean="0"/>
              <a:t>3/16/24</a:t>
            </a:fld>
            <a:endParaRPr lang="en-US"/>
          </a:p>
        </p:txBody>
      </p:sp>
      <p:sp>
        <p:nvSpPr>
          <p:cNvPr id="6" name="Footer Placeholder 5">
            <a:extLst>
              <a:ext uri="{FF2B5EF4-FFF2-40B4-BE49-F238E27FC236}">
                <a16:creationId xmlns:a16="http://schemas.microsoft.com/office/drawing/2014/main" id="{5DDD2E5C-6CFD-563E-B486-C6A99E99A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2E1C8E-AA21-4FD9-9E9F-EAB3AFF3DEDD}"/>
              </a:ext>
            </a:extLst>
          </p:cNvPr>
          <p:cNvSpPr>
            <a:spLocks noGrp="1"/>
          </p:cNvSpPr>
          <p:nvPr>
            <p:ph type="sldNum" sz="quarter" idx="12"/>
          </p:nvPr>
        </p:nvSpPr>
        <p:spPr/>
        <p:txBody>
          <a:bodyPr/>
          <a:lstStyle/>
          <a:p>
            <a:fld id="{E3563322-55B2-484F-A646-A8EF3F8EDC4A}" type="slidenum">
              <a:rPr lang="en-US" smtClean="0"/>
              <a:t>‹#›</a:t>
            </a:fld>
            <a:endParaRPr lang="en-US"/>
          </a:p>
        </p:txBody>
      </p:sp>
    </p:spTree>
    <p:extLst>
      <p:ext uri="{BB962C8B-B14F-4D97-AF65-F5344CB8AC3E}">
        <p14:creationId xmlns:p14="http://schemas.microsoft.com/office/powerpoint/2010/main" val="1115863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C7B88-2B27-5FE9-47A3-8344330C28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0392B8-27C8-ADC1-0688-CF500B2FBC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7D6A4-0000-48C4-96F9-8E5812A383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56CCF-E864-684F-AD98-38BA12DCB9E5}" type="datetimeFigureOut">
              <a:rPr lang="en-US" smtClean="0"/>
              <a:t>3/16/24</a:t>
            </a:fld>
            <a:endParaRPr lang="en-US"/>
          </a:p>
        </p:txBody>
      </p:sp>
      <p:sp>
        <p:nvSpPr>
          <p:cNvPr id="5" name="Footer Placeholder 4">
            <a:extLst>
              <a:ext uri="{FF2B5EF4-FFF2-40B4-BE49-F238E27FC236}">
                <a16:creationId xmlns:a16="http://schemas.microsoft.com/office/drawing/2014/main" id="{66C643A2-DD1A-3DDB-557B-BD0F38EF9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CCDD95-D9D1-BA8E-F270-2E9928CF3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63322-55B2-484F-A646-A8EF3F8EDC4A}" type="slidenum">
              <a:rPr lang="en-US" smtClean="0"/>
              <a:t>‹#›</a:t>
            </a:fld>
            <a:endParaRPr lang="en-US"/>
          </a:p>
        </p:txBody>
      </p:sp>
    </p:spTree>
    <p:extLst>
      <p:ext uri="{BB962C8B-B14F-4D97-AF65-F5344CB8AC3E}">
        <p14:creationId xmlns:p14="http://schemas.microsoft.com/office/powerpoint/2010/main" val="3529997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coreem.net/core/a-simplified-approach-to-tachydysrhythmia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2DF0-DD18-08AB-192E-3CF15E188DA4}"/>
              </a:ext>
            </a:extLst>
          </p:cNvPr>
          <p:cNvSpPr>
            <a:spLocks noGrp="1"/>
          </p:cNvSpPr>
          <p:nvPr>
            <p:ph type="ctrTitle"/>
          </p:nvPr>
        </p:nvSpPr>
        <p:spPr>
          <a:xfrm>
            <a:off x="838200" y="451381"/>
            <a:ext cx="10512552" cy="4066540"/>
          </a:xfrm>
        </p:spPr>
        <p:txBody>
          <a:bodyPr anchor="b">
            <a:normAutofit/>
          </a:bodyPr>
          <a:lstStyle/>
          <a:p>
            <a:pPr algn="l"/>
            <a:r>
              <a:rPr lang="en-US" sz="6600" dirty="0"/>
              <a:t>Tachycardia:</a:t>
            </a:r>
            <a:br>
              <a:rPr lang="en-US" sz="6600" dirty="0"/>
            </a:br>
            <a:r>
              <a:rPr lang="en-US" sz="6600" dirty="0"/>
              <a:t>Pre-Hospital Management of Cardiac Presentations</a:t>
            </a:r>
          </a:p>
        </p:txBody>
      </p:sp>
      <p:sp>
        <p:nvSpPr>
          <p:cNvPr id="3" name="Subtitle 2">
            <a:extLst>
              <a:ext uri="{FF2B5EF4-FFF2-40B4-BE49-F238E27FC236}">
                <a16:creationId xmlns:a16="http://schemas.microsoft.com/office/drawing/2014/main" id="{F99EC404-6138-6F50-695E-73F09193BFD2}"/>
              </a:ext>
            </a:extLst>
          </p:cNvPr>
          <p:cNvSpPr>
            <a:spLocks noGrp="1"/>
          </p:cNvSpPr>
          <p:nvPr>
            <p:ph type="subTitle" idx="1"/>
          </p:nvPr>
        </p:nvSpPr>
        <p:spPr>
          <a:xfrm>
            <a:off x="838199" y="4983276"/>
            <a:ext cx="10512552" cy="1126680"/>
          </a:xfrm>
        </p:spPr>
        <p:txBody>
          <a:bodyPr>
            <a:normAutofit/>
          </a:bodyPr>
          <a:lstStyle/>
          <a:p>
            <a:pPr algn="l"/>
            <a:r>
              <a:rPr lang="en-US" sz="1700" dirty="0"/>
              <a:t>Jeff Wisniowski DO, MPH</a:t>
            </a:r>
          </a:p>
          <a:p>
            <a:pPr algn="l"/>
            <a:r>
              <a:rPr lang="en-US" sz="1700" dirty="0"/>
              <a:t>EMS Director Charter Care</a:t>
            </a:r>
          </a:p>
          <a:p>
            <a:pPr algn="l"/>
            <a:r>
              <a:rPr lang="en-US" sz="1700" dirty="0"/>
              <a:t>Section Chair Emergency Medicine Practice and Health Policy ACEP</a:t>
            </a:r>
          </a:p>
        </p:txBody>
      </p:sp>
      <p:pic>
        <p:nvPicPr>
          <p:cNvPr id="4" name="Picture 3">
            <a:extLst>
              <a:ext uri="{FF2B5EF4-FFF2-40B4-BE49-F238E27FC236}">
                <a16:creationId xmlns:a16="http://schemas.microsoft.com/office/drawing/2014/main" id="{A93ADC53-0BDD-77F4-7D8A-0B2A8DAB3C42}"/>
              </a:ext>
            </a:extLst>
          </p:cNvPr>
          <p:cNvPicPr>
            <a:picLocks noChangeAspect="1"/>
          </p:cNvPicPr>
          <p:nvPr/>
        </p:nvPicPr>
        <p:blipFill>
          <a:blip r:embed="rId3"/>
          <a:stretch>
            <a:fillRect/>
          </a:stretch>
        </p:blipFill>
        <p:spPr>
          <a:xfrm>
            <a:off x="8309064" y="3876719"/>
            <a:ext cx="3370255" cy="2213113"/>
          </a:xfrm>
          <a:prstGeom prst="rect">
            <a:avLst/>
          </a:prstGeom>
        </p:spPr>
      </p:pic>
    </p:spTree>
    <p:extLst>
      <p:ext uri="{BB962C8B-B14F-4D97-AF65-F5344CB8AC3E}">
        <p14:creationId xmlns:p14="http://schemas.microsoft.com/office/powerpoint/2010/main" val="2181057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40A6D-3D90-D888-1BAF-FE348715A7E9}"/>
              </a:ext>
            </a:extLst>
          </p:cNvPr>
          <p:cNvPicPr>
            <a:picLocks noChangeAspect="1"/>
          </p:cNvPicPr>
          <p:nvPr/>
        </p:nvPicPr>
        <p:blipFill>
          <a:blip r:embed="rId2"/>
          <a:stretch>
            <a:fillRect/>
          </a:stretch>
        </p:blipFill>
        <p:spPr>
          <a:xfrm>
            <a:off x="2209800" y="172995"/>
            <a:ext cx="7772400" cy="6512010"/>
          </a:xfrm>
          <a:prstGeom prst="rect">
            <a:avLst/>
          </a:prstGeom>
        </p:spPr>
      </p:pic>
    </p:spTree>
    <p:extLst>
      <p:ext uri="{BB962C8B-B14F-4D97-AF65-F5344CB8AC3E}">
        <p14:creationId xmlns:p14="http://schemas.microsoft.com/office/powerpoint/2010/main" val="3404493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CFADDC-4EAF-7696-92E3-7850B9DB1BB9}"/>
              </a:ext>
            </a:extLst>
          </p:cNvPr>
          <p:cNvPicPr>
            <a:picLocks noChangeAspect="1"/>
          </p:cNvPicPr>
          <p:nvPr/>
        </p:nvPicPr>
        <p:blipFill>
          <a:blip r:embed="rId2"/>
          <a:stretch>
            <a:fillRect/>
          </a:stretch>
        </p:blipFill>
        <p:spPr>
          <a:xfrm>
            <a:off x="3103732" y="0"/>
            <a:ext cx="5984535" cy="6858000"/>
          </a:xfrm>
          <a:prstGeom prst="rect">
            <a:avLst/>
          </a:prstGeom>
        </p:spPr>
      </p:pic>
    </p:spTree>
    <p:extLst>
      <p:ext uri="{BB962C8B-B14F-4D97-AF65-F5344CB8AC3E}">
        <p14:creationId xmlns:p14="http://schemas.microsoft.com/office/powerpoint/2010/main" val="2547770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854B-F4FC-D7F7-30A8-EDF9ACBB4177}"/>
              </a:ext>
            </a:extLst>
          </p:cNvPr>
          <p:cNvSpPr>
            <a:spLocks noGrp="1"/>
          </p:cNvSpPr>
          <p:nvPr>
            <p:ph type="title"/>
          </p:nvPr>
        </p:nvSpPr>
        <p:spPr/>
        <p:txBody>
          <a:bodyPr/>
          <a:lstStyle/>
          <a:p>
            <a:r>
              <a:rPr lang="en-US" dirty="0"/>
              <a:t>Tachycardia and Tachydysrhythmia's</a:t>
            </a:r>
          </a:p>
        </p:txBody>
      </p:sp>
      <p:sp>
        <p:nvSpPr>
          <p:cNvPr id="3" name="Content Placeholder 2">
            <a:extLst>
              <a:ext uri="{FF2B5EF4-FFF2-40B4-BE49-F238E27FC236}">
                <a16:creationId xmlns:a16="http://schemas.microsoft.com/office/drawing/2014/main" id="{3BBDA329-DAD6-352B-BB5D-7B14B1651AD8}"/>
              </a:ext>
            </a:extLst>
          </p:cNvPr>
          <p:cNvSpPr>
            <a:spLocks noGrp="1"/>
          </p:cNvSpPr>
          <p:nvPr>
            <p:ph idx="1"/>
          </p:nvPr>
        </p:nvSpPr>
        <p:spPr/>
        <p:txBody>
          <a:bodyPr/>
          <a:lstStyle/>
          <a:p>
            <a:r>
              <a:rPr lang="en-US" dirty="0"/>
              <a:t>Abnormal cardiac rhythm with a rate &gt;100 BPM</a:t>
            </a:r>
          </a:p>
          <a:p>
            <a:endParaRPr lang="en-US" dirty="0"/>
          </a:p>
          <a:p>
            <a:r>
              <a:rPr lang="en-US" dirty="0"/>
              <a:t>Types</a:t>
            </a:r>
          </a:p>
          <a:p>
            <a:pPr lvl="1"/>
            <a:r>
              <a:rPr lang="en-US" dirty="0"/>
              <a:t>SVT</a:t>
            </a:r>
          </a:p>
          <a:p>
            <a:pPr lvl="1"/>
            <a:r>
              <a:rPr lang="en-US" dirty="0"/>
              <a:t>MFAT</a:t>
            </a:r>
          </a:p>
          <a:p>
            <a:pPr lvl="1"/>
            <a:r>
              <a:rPr lang="en-US" dirty="0"/>
              <a:t>VT</a:t>
            </a:r>
          </a:p>
          <a:p>
            <a:pPr lvl="1"/>
            <a:r>
              <a:rPr lang="en-US" dirty="0"/>
              <a:t>VF</a:t>
            </a:r>
          </a:p>
          <a:p>
            <a:pPr lvl="1"/>
            <a:r>
              <a:rPr lang="en-US" dirty="0" err="1"/>
              <a:t>Torsades</a:t>
            </a:r>
            <a:endParaRPr lang="en-US" dirty="0"/>
          </a:p>
        </p:txBody>
      </p:sp>
      <p:pic>
        <p:nvPicPr>
          <p:cNvPr id="4" name="Picture 3">
            <a:extLst>
              <a:ext uri="{FF2B5EF4-FFF2-40B4-BE49-F238E27FC236}">
                <a16:creationId xmlns:a16="http://schemas.microsoft.com/office/drawing/2014/main" id="{62BA4808-7F9F-65F1-3A89-7EE04E190E23}"/>
              </a:ext>
            </a:extLst>
          </p:cNvPr>
          <p:cNvPicPr>
            <a:picLocks noChangeAspect="1"/>
          </p:cNvPicPr>
          <p:nvPr/>
        </p:nvPicPr>
        <p:blipFill>
          <a:blip r:embed="rId3"/>
          <a:stretch>
            <a:fillRect/>
          </a:stretch>
        </p:blipFill>
        <p:spPr>
          <a:xfrm>
            <a:off x="668382" y="5236136"/>
            <a:ext cx="11153503" cy="1543736"/>
          </a:xfrm>
          <a:prstGeom prst="rect">
            <a:avLst/>
          </a:prstGeom>
        </p:spPr>
      </p:pic>
      <p:pic>
        <p:nvPicPr>
          <p:cNvPr id="5" name="Picture 4">
            <a:extLst>
              <a:ext uri="{FF2B5EF4-FFF2-40B4-BE49-F238E27FC236}">
                <a16:creationId xmlns:a16="http://schemas.microsoft.com/office/drawing/2014/main" id="{31545C52-CCF4-CC20-D200-79DF0C025B56}"/>
              </a:ext>
            </a:extLst>
          </p:cNvPr>
          <p:cNvPicPr>
            <a:picLocks noChangeAspect="1"/>
          </p:cNvPicPr>
          <p:nvPr/>
        </p:nvPicPr>
        <p:blipFill>
          <a:blip r:embed="rId4"/>
          <a:stretch>
            <a:fillRect/>
          </a:stretch>
        </p:blipFill>
        <p:spPr>
          <a:xfrm>
            <a:off x="5555343" y="2319202"/>
            <a:ext cx="6032500" cy="1409700"/>
          </a:xfrm>
          <a:prstGeom prst="rect">
            <a:avLst/>
          </a:prstGeom>
        </p:spPr>
      </p:pic>
      <p:pic>
        <p:nvPicPr>
          <p:cNvPr id="6" name="Picture 5">
            <a:extLst>
              <a:ext uri="{FF2B5EF4-FFF2-40B4-BE49-F238E27FC236}">
                <a16:creationId xmlns:a16="http://schemas.microsoft.com/office/drawing/2014/main" id="{250F0CE9-4DBD-2823-3F89-7BED587887B6}"/>
              </a:ext>
            </a:extLst>
          </p:cNvPr>
          <p:cNvPicPr>
            <a:picLocks noChangeAspect="1"/>
          </p:cNvPicPr>
          <p:nvPr/>
        </p:nvPicPr>
        <p:blipFill>
          <a:blip r:embed="rId5"/>
          <a:stretch>
            <a:fillRect/>
          </a:stretch>
        </p:blipFill>
        <p:spPr>
          <a:xfrm>
            <a:off x="3309454" y="3800204"/>
            <a:ext cx="3661189" cy="1586791"/>
          </a:xfrm>
          <a:prstGeom prst="rect">
            <a:avLst/>
          </a:prstGeom>
        </p:spPr>
      </p:pic>
    </p:spTree>
    <p:extLst>
      <p:ext uri="{BB962C8B-B14F-4D97-AF65-F5344CB8AC3E}">
        <p14:creationId xmlns:p14="http://schemas.microsoft.com/office/powerpoint/2010/main" val="366457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2" name="Rectangle 11">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C3C4E6-D811-89A9-B29B-BE8D26388917}"/>
              </a:ext>
            </a:extLst>
          </p:cNvPr>
          <p:cNvSpPr>
            <a:spLocks noGrp="1"/>
          </p:cNvSpPr>
          <p:nvPr>
            <p:ph type="title"/>
          </p:nvPr>
        </p:nvSpPr>
        <p:spPr>
          <a:xfrm>
            <a:off x="1153618" y="1239927"/>
            <a:ext cx="4008586" cy="4680583"/>
          </a:xfrm>
        </p:spPr>
        <p:txBody>
          <a:bodyPr anchor="ctr">
            <a:normAutofit/>
          </a:bodyPr>
          <a:lstStyle/>
          <a:p>
            <a:r>
              <a:rPr lang="en-US" sz="5200"/>
              <a:t>HPI and PE – The Chief Complaint</a:t>
            </a:r>
          </a:p>
        </p:txBody>
      </p:sp>
      <p:sp>
        <p:nvSpPr>
          <p:cNvPr id="3" name="Content Placeholder 2">
            <a:extLst>
              <a:ext uri="{FF2B5EF4-FFF2-40B4-BE49-F238E27FC236}">
                <a16:creationId xmlns:a16="http://schemas.microsoft.com/office/drawing/2014/main" id="{4441C249-BCAD-6DAF-5045-CA6CA0B06C79}"/>
              </a:ext>
            </a:extLst>
          </p:cNvPr>
          <p:cNvSpPr>
            <a:spLocks noGrp="1"/>
          </p:cNvSpPr>
          <p:nvPr>
            <p:ph idx="1"/>
          </p:nvPr>
        </p:nvSpPr>
        <p:spPr>
          <a:xfrm>
            <a:off x="6291923" y="1239927"/>
            <a:ext cx="4971824" cy="4680583"/>
          </a:xfrm>
        </p:spPr>
        <p:txBody>
          <a:bodyPr anchor="ctr">
            <a:normAutofit/>
          </a:bodyPr>
          <a:lstStyle/>
          <a:p>
            <a:r>
              <a:rPr lang="en-US" sz="2000"/>
              <a:t>“Find The CC”</a:t>
            </a:r>
          </a:p>
          <a:p>
            <a:r>
              <a:rPr lang="en-US" sz="2000"/>
              <a:t>Patients Presentation</a:t>
            </a:r>
          </a:p>
          <a:p>
            <a:r>
              <a:rPr lang="en-US" sz="2000"/>
              <a:t>PMHx</a:t>
            </a:r>
          </a:p>
          <a:p>
            <a:r>
              <a:rPr lang="en-US" sz="2000"/>
              <a:t>Medications</a:t>
            </a:r>
          </a:p>
          <a:p>
            <a:r>
              <a:rPr lang="en-US" sz="2000"/>
              <a:t>Physical, EKG and Glucose</a:t>
            </a:r>
          </a:p>
          <a:p>
            <a:r>
              <a:rPr lang="en-US" sz="2000"/>
              <a:t>MOLST/DNR/DNI</a:t>
            </a:r>
          </a:p>
        </p:txBody>
      </p:sp>
    </p:spTree>
    <p:extLst>
      <p:ext uri="{BB962C8B-B14F-4D97-AF65-F5344CB8AC3E}">
        <p14:creationId xmlns:p14="http://schemas.microsoft.com/office/powerpoint/2010/main" val="397997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6FB6-67AA-0B9B-719C-67E7BB179423}"/>
              </a:ext>
            </a:extLst>
          </p:cNvPr>
          <p:cNvPicPr>
            <a:picLocks noChangeAspect="1"/>
          </p:cNvPicPr>
          <p:nvPr/>
        </p:nvPicPr>
        <p:blipFill>
          <a:blip r:embed="rId3"/>
          <a:stretch>
            <a:fillRect/>
          </a:stretch>
        </p:blipFill>
        <p:spPr>
          <a:xfrm>
            <a:off x="2209800" y="1058532"/>
            <a:ext cx="7772400" cy="4740936"/>
          </a:xfrm>
          <a:prstGeom prst="rect">
            <a:avLst/>
          </a:prstGeom>
        </p:spPr>
      </p:pic>
    </p:spTree>
    <p:extLst>
      <p:ext uri="{BB962C8B-B14F-4D97-AF65-F5344CB8AC3E}">
        <p14:creationId xmlns:p14="http://schemas.microsoft.com/office/powerpoint/2010/main" val="390755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2772F1-EC94-475C-9BFC-B0674EBA4B97}"/>
              </a:ext>
            </a:extLst>
          </p:cNvPr>
          <p:cNvPicPr>
            <a:picLocks noChangeAspect="1"/>
          </p:cNvPicPr>
          <p:nvPr/>
        </p:nvPicPr>
        <p:blipFill>
          <a:blip r:embed="rId3"/>
          <a:stretch>
            <a:fillRect/>
          </a:stretch>
        </p:blipFill>
        <p:spPr>
          <a:xfrm>
            <a:off x="2731961" y="0"/>
            <a:ext cx="6728078" cy="6858000"/>
          </a:xfrm>
          <a:prstGeom prst="rect">
            <a:avLst/>
          </a:prstGeom>
        </p:spPr>
      </p:pic>
    </p:spTree>
    <p:extLst>
      <p:ext uri="{BB962C8B-B14F-4D97-AF65-F5344CB8AC3E}">
        <p14:creationId xmlns:p14="http://schemas.microsoft.com/office/powerpoint/2010/main" val="82352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B18E-C83A-A6BB-3AF4-B9D31D3716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807E93-E1BF-EA90-AE08-BC6D641911A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2AE75DA-B5B3-AF52-58D6-CFDD46F093D7}"/>
              </a:ext>
            </a:extLst>
          </p:cNvPr>
          <p:cNvPicPr>
            <a:picLocks noChangeAspect="1"/>
          </p:cNvPicPr>
          <p:nvPr/>
        </p:nvPicPr>
        <p:blipFill>
          <a:blip r:embed="rId3"/>
          <a:stretch>
            <a:fillRect/>
          </a:stretch>
        </p:blipFill>
        <p:spPr>
          <a:xfrm>
            <a:off x="2209800" y="10480"/>
            <a:ext cx="7772400" cy="6837039"/>
          </a:xfrm>
          <a:prstGeom prst="rect">
            <a:avLst/>
          </a:prstGeom>
        </p:spPr>
      </p:pic>
    </p:spTree>
    <p:extLst>
      <p:ext uri="{BB962C8B-B14F-4D97-AF65-F5344CB8AC3E}">
        <p14:creationId xmlns:p14="http://schemas.microsoft.com/office/powerpoint/2010/main" val="3104205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C927-7177-E58F-0AE2-FBE19F02F59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3BA2342-53FD-5ACC-960A-5771AF9D27B8}"/>
              </a:ext>
            </a:extLst>
          </p:cNvPr>
          <p:cNvPicPr>
            <a:picLocks noGrp="1" noChangeAspect="1"/>
          </p:cNvPicPr>
          <p:nvPr>
            <p:ph idx="1"/>
          </p:nvPr>
        </p:nvPicPr>
        <p:blipFill>
          <a:blip r:embed="rId3"/>
          <a:stretch>
            <a:fillRect/>
          </a:stretch>
        </p:blipFill>
        <p:spPr>
          <a:xfrm>
            <a:off x="838200" y="2424582"/>
            <a:ext cx="10515600" cy="3153423"/>
          </a:xfrm>
          <a:prstGeom prst="rect">
            <a:avLst/>
          </a:prstGeom>
        </p:spPr>
      </p:pic>
      <p:pic>
        <p:nvPicPr>
          <p:cNvPr id="4" name="Picture 3">
            <a:extLst>
              <a:ext uri="{FF2B5EF4-FFF2-40B4-BE49-F238E27FC236}">
                <a16:creationId xmlns:a16="http://schemas.microsoft.com/office/drawing/2014/main" id="{8D147631-F435-2F78-D5F6-1A691B1A7ECB}"/>
              </a:ext>
            </a:extLst>
          </p:cNvPr>
          <p:cNvPicPr>
            <a:picLocks noChangeAspect="1"/>
          </p:cNvPicPr>
          <p:nvPr/>
        </p:nvPicPr>
        <p:blipFill>
          <a:blip r:embed="rId4"/>
          <a:stretch>
            <a:fillRect/>
          </a:stretch>
        </p:blipFill>
        <p:spPr>
          <a:xfrm>
            <a:off x="632790" y="1631"/>
            <a:ext cx="10787270" cy="1885886"/>
          </a:xfrm>
          <a:prstGeom prst="rect">
            <a:avLst/>
          </a:prstGeom>
        </p:spPr>
      </p:pic>
    </p:spTree>
    <p:extLst>
      <p:ext uri="{BB962C8B-B14F-4D97-AF65-F5344CB8AC3E}">
        <p14:creationId xmlns:p14="http://schemas.microsoft.com/office/powerpoint/2010/main" val="3094807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B6AA965-235A-B6E3-5E68-1D4401C9260C}"/>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kern="1200">
                <a:solidFill>
                  <a:schemeClr val="tx1"/>
                </a:solidFill>
                <a:latin typeface="+mj-lt"/>
                <a:ea typeface="+mj-ea"/>
                <a:cs typeface="+mj-cs"/>
              </a:rPr>
              <a:t>Interventions	</a:t>
            </a:r>
          </a:p>
        </p:txBody>
      </p:sp>
      <p:pic>
        <p:nvPicPr>
          <p:cNvPr id="4" name="Content Placeholder 3">
            <a:extLst>
              <a:ext uri="{FF2B5EF4-FFF2-40B4-BE49-F238E27FC236}">
                <a16:creationId xmlns:a16="http://schemas.microsoft.com/office/drawing/2014/main" id="{372B35B1-1F13-8FF1-DF39-5F4963F16D61}"/>
              </a:ext>
            </a:extLst>
          </p:cNvPr>
          <p:cNvPicPr>
            <a:picLocks noGrp="1" noChangeAspect="1"/>
          </p:cNvPicPr>
          <p:nvPr>
            <p:ph idx="1"/>
          </p:nvPr>
        </p:nvPicPr>
        <p:blipFill>
          <a:blip r:embed="rId3"/>
          <a:stretch>
            <a:fillRect/>
          </a:stretch>
        </p:blipFill>
        <p:spPr>
          <a:xfrm>
            <a:off x="3165495" y="1311817"/>
            <a:ext cx="5657204" cy="2743743"/>
          </a:xfrm>
          <a:prstGeom prst="rect">
            <a:avLst/>
          </a:prstGeom>
        </p:spPr>
      </p:pic>
      <p:pic>
        <p:nvPicPr>
          <p:cNvPr id="5" name="Picture 4">
            <a:extLst>
              <a:ext uri="{FF2B5EF4-FFF2-40B4-BE49-F238E27FC236}">
                <a16:creationId xmlns:a16="http://schemas.microsoft.com/office/drawing/2014/main" id="{012BE3C6-1CD7-8112-C84D-F3C3617449ED}"/>
              </a:ext>
            </a:extLst>
          </p:cNvPr>
          <p:cNvPicPr>
            <a:picLocks noChangeAspect="1"/>
          </p:cNvPicPr>
          <p:nvPr/>
        </p:nvPicPr>
        <p:blipFill>
          <a:blip r:embed="rId4"/>
          <a:stretch>
            <a:fillRect/>
          </a:stretch>
        </p:blipFill>
        <p:spPr>
          <a:xfrm>
            <a:off x="2078815" y="4154559"/>
            <a:ext cx="7698409" cy="2214611"/>
          </a:xfrm>
          <a:prstGeom prst="rect">
            <a:avLst/>
          </a:prstGeom>
        </p:spPr>
      </p:pic>
    </p:spTree>
    <p:extLst>
      <p:ext uri="{BB962C8B-B14F-4D97-AF65-F5344CB8AC3E}">
        <p14:creationId xmlns:p14="http://schemas.microsoft.com/office/powerpoint/2010/main" val="1184938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4386-6040-A452-44C1-6BD63D3A3585}"/>
              </a:ext>
            </a:extLst>
          </p:cNvPr>
          <p:cNvSpPr>
            <a:spLocks noGrp="1"/>
          </p:cNvSpPr>
          <p:nvPr>
            <p:ph type="title"/>
          </p:nvPr>
        </p:nvSpPr>
        <p:spPr>
          <a:xfrm>
            <a:off x="838200" y="100084"/>
            <a:ext cx="10515600" cy="1325563"/>
          </a:xfrm>
        </p:spPr>
        <p:txBody>
          <a:bodyPr/>
          <a:lstStyle/>
          <a:p>
            <a:r>
              <a:rPr lang="en-US" dirty="0"/>
              <a:t>Atrial Flutter</a:t>
            </a:r>
          </a:p>
        </p:txBody>
      </p:sp>
      <p:sp>
        <p:nvSpPr>
          <p:cNvPr id="3" name="Content Placeholder 2">
            <a:extLst>
              <a:ext uri="{FF2B5EF4-FFF2-40B4-BE49-F238E27FC236}">
                <a16:creationId xmlns:a16="http://schemas.microsoft.com/office/drawing/2014/main" id="{0537EAAC-0277-3E3C-32D3-D2B6AF9573B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F2409B8-25E7-1EBC-473C-A9A3900AB7EA}"/>
              </a:ext>
            </a:extLst>
          </p:cNvPr>
          <p:cNvPicPr>
            <a:picLocks noChangeAspect="1"/>
          </p:cNvPicPr>
          <p:nvPr/>
        </p:nvPicPr>
        <p:blipFill>
          <a:blip r:embed="rId3"/>
          <a:stretch>
            <a:fillRect/>
          </a:stretch>
        </p:blipFill>
        <p:spPr>
          <a:xfrm>
            <a:off x="891207" y="929945"/>
            <a:ext cx="10028583" cy="5935992"/>
          </a:xfrm>
          <a:prstGeom prst="rect">
            <a:avLst/>
          </a:prstGeom>
        </p:spPr>
      </p:pic>
    </p:spTree>
    <p:extLst>
      <p:ext uri="{BB962C8B-B14F-4D97-AF65-F5344CB8AC3E}">
        <p14:creationId xmlns:p14="http://schemas.microsoft.com/office/powerpoint/2010/main" val="2370747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C834-B4EF-5524-E6E6-24E44D544733}"/>
              </a:ext>
            </a:extLst>
          </p:cNvPr>
          <p:cNvSpPr>
            <a:spLocks noGrp="1"/>
          </p:cNvSpPr>
          <p:nvPr>
            <p:ph type="title"/>
          </p:nvPr>
        </p:nvSpPr>
        <p:spPr/>
        <p:txBody>
          <a:bodyPr>
            <a:normAutofit/>
          </a:bodyPr>
          <a:lstStyle/>
          <a:p>
            <a:r>
              <a:rPr lang="en-US" sz="5400" dirty="0"/>
              <a:t>Objectives</a:t>
            </a:r>
          </a:p>
        </p:txBody>
      </p:sp>
      <p:sp>
        <p:nvSpPr>
          <p:cNvPr id="3" name="Content Placeholder 2">
            <a:extLst>
              <a:ext uri="{FF2B5EF4-FFF2-40B4-BE49-F238E27FC236}">
                <a16:creationId xmlns:a16="http://schemas.microsoft.com/office/drawing/2014/main" id="{DC327CE6-F3F2-9047-5665-AB673A21CB2F}"/>
              </a:ext>
            </a:extLst>
          </p:cNvPr>
          <p:cNvSpPr>
            <a:spLocks noGrp="1"/>
          </p:cNvSpPr>
          <p:nvPr>
            <p:ph idx="1"/>
          </p:nvPr>
        </p:nvSpPr>
        <p:spPr>
          <a:xfrm>
            <a:off x="838200" y="1929384"/>
            <a:ext cx="10515600" cy="4251960"/>
          </a:xfrm>
        </p:spPr>
        <p:txBody>
          <a:bodyPr>
            <a:normAutofit/>
          </a:bodyPr>
          <a:lstStyle/>
          <a:p>
            <a:r>
              <a:rPr lang="en-US" sz="3600" dirty="0"/>
              <a:t>Identify and define elements of sinus tachycardia</a:t>
            </a:r>
          </a:p>
          <a:p>
            <a:r>
              <a:rPr lang="en-US" sz="3600" dirty="0"/>
              <a:t>Describe the differential diagnosis of tachycardia</a:t>
            </a:r>
          </a:p>
          <a:p>
            <a:r>
              <a:rPr lang="en-US" sz="3600" dirty="0"/>
              <a:t>Identify types of wide complex and narrow complex tachycardia</a:t>
            </a:r>
          </a:p>
          <a:p>
            <a:r>
              <a:rPr lang="en-US" sz="3600" dirty="0"/>
              <a:t>Discuss treatment and pre-hospital care for supraventricular tachycardia</a:t>
            </a:r>
          </a:p>
        </p:txBody>
      </p:sp>
    </p:spTree>
    <p:extLst>
      <p:ext uri="{BB962C8B-B14F-4D97-AF65-F5344CB8AC3E}">
        <p14:creationId xmlns:p14="http://schemas.microsoft.com/office/powerpoint/2010/main" val="3795092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7D039D7A-7FE9-9145-3AEA-D58F37F3C8BE}"/>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sz="3600" kern="1200">
                <a:solidFill>
                  <a:schemeClr val="tx1"/>
                </a:solidFill>
                <a:latin typeface="+mj-lt"/>
                <a:ea typeface="+mj-ea"/>
                <a:cs typeface="+mj-cs"/>
              </a:rPr>
              <a:t>Irregular: Atrial Fibrilation</a:t>
            </a:r>
          </a:p>
        </p:txBody>
      </p:sp>
      <p:pic>
        <p:nvPicPr>
          <p:cNvPr id="4" name="Content Placeholder 3">
            <a:extLst>
              <a:ext uri="{FF2B5EF4-FFF2-40B4-BE49-F238E27FC236}">
                <a16:creationId xmlns:a16="http://schemas.microsoft.com/office/drawing/2014/main" id="{4B673002-E880-2F3A-940B-E8D36BA82417}"/>
              </a:ext>
            </a:extLst>
          </p:cNvPr>
          <p:cNvPicPr>
            <a:picLocks noGrp="1" noChangeAspect="1"/>
          </p:cNvPicPr>
          <p:nvPr>
            <p:ph idx="1"/>
          </p:nvPr>
        </p:nvPicPr>
        <p:blipFill>
          <a:blip r:embed="rId3"/>
          <a:stretch>
            <a:fillRect/>
          </a:stretch>
        </p:blipFill>
        <p:spPr>
          <a:xfrm>
            <a:off x="705972" y="2440720"/>
            <a:ext cx="10768181" cy="3391975"/>
          </a:xfrm>
          <a:prstGeom prst="rect">
            <a:avLst/>
          </a:prstGeom>
        </p:spPr>
      </p:pic>
      <p:sp>
        <p:nvSpPr>
          <p:cNvPr id="13" name="Freeform: Shape 12">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068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E325-CED6-BDAE-F853-E5BCA1816145}"/>
              </a:ext>
            </a:extLst>
          </p:cNvPr>
          <p:cNvSpPr>
            <a:spLocks noGrp="1"/>
          </p:cNvSpPr>
          <p:nvPr>
            <p:ph type="title"/>
          </p:nvPr>
        </p:nvSpPr>
        <p:spPr/>
        <p:txBody>
          <a:bodyPr/>
          <a:lstStyle/>
          <a:p>
            <a:r>
              <a:rPr lang="en-US" dirty="0"/>
              <a:t>Atrial Fibrillation vs. Atrial Flutter</a:t>
            </a:r>
          </a:p>
        </p:txBody>
      </p:sp>
      <p:sp>
        <p:nvSpPr>
          <p:cNvPr id="3" name="Content Placeholder 2">
            <a:extLst>
              <a:ext uri="{FF2B5EF4-FFF2-40B4-BE49-F238E27FC236}">
                <a16:creationId xmlns:a16="http://schemas.microsoft.com/office/drawing/2014/main" id="{A658D45C-48E9-5984-B020-9A8899BBBC7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0740131-52B1-21FA-11DE-C01FC0D02C8B}"/>
              </a:ext>
            </a:extLst>
          </p:cNvPr>
          <p:cNvPicPr>
            <a:picLocks noChangeAspect="1"/>
          </p:cNvPicPr>
          <p:nvPr/>
        </p:nvPicPr>
        <p:blipFill>
          <a:blip r:embed="rId3"/>
          <a:stretch>
            <a:fillRect/>
          </a:stretch>
        </p:blipFill>
        <p:spPr>
          <a:xfrm>
            <a:off x="838199" y="1825624"/>
            <a:ext cx="7033592" cy="4315295"/>
          </a:xfrm>
          <a:prstGeom prst="rect">
            <a:avLst/>
          </a:prstGeom>
        </p:spPr>
      </p:pic>
    </p:spTree>
    <p:extLst>
      <p:ext uri="{BB962C8B-B14F-4D97-AF65-F5344CB8AC3E}">
        <p14:creationId xmlns:p14="http://schemas.microsoft.com/office/powerpoint/2010/main" val="358554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554C0-CE29-D588-AD68-C8954A13C1F1}"/>
              </a:ext>
            </a:extLst>
          </p:cNvPr>
          <p:cNvPicPr>
            <a:picLocks noChangeAspect="1"/>
          </p:cNvPicPr>
          <p:nvPr/>
        </p:nvPicPr>
        <p:blipFill>
          <a:blip r:embed="rId2"/>
          <a:stretch>
            <a:fillRect/>
          </a:stretch>
        </p:blipFill>
        <p:spPr>
          <a:xfrm>
            <a:off x="731520" y="-2250"/>
            <a:ext cx="10607040" cy="6887834"/>
          </a:xfrm>
          <a:prstGeom prst="rect">
            <a:avLst/>
          </a:prstGeom>
        </p:spPr>
      </p:pic>
      <p:sp>
        <p:nvSpPr>
          <p:cNvPr id="3" name="Frame 2">
            <a:extLst>
              <a:ext uri="{FF2B5EF4-FFF2-40B4-BE49-F238E27FC236}">
                <a16:creationId xmlns:a16="http://schemas.microsoft.com/office/drawing/2014/main" id="{C4A8D53A-27EA-28A5-B312-1357F72B53F1}"/>
              </a:ext>
            </a:extLst>
          </p:cNvPr>
          <p:cNvSpPr/>
          <p:nvPr/>
        </p:nvSpPr>
        <p:spPr>
          <a:xfrm>
            <a:off x="371060" y="4678017"/>
            <a:ext cx="5724939" cy="235888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735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C238A7-87AD-C98F-D3F6-A8183C7B75A6}"/>
              </a:ext>
            </a:extLst>
          </p:cNvPr>
          <p:cNvPicPr>
            <a:picLocks noChangeAspect="1"/>
          </p:cNvPicPr>
          <p:nvPr/>
        </p:nvPicPr>
        <p:blipFill>
          <a:blip r:embed="rId3"/>
          <a:stretch>
            <a:fillRect/>
          </a:stretch>
        </p:blipFill>
        <p:spPr>
          <a:xfrm>
            <a:off x="1205948" y="349459"/>
            <a:ext cx="9448800" cy="6159082"/>
          </a:xfrm>
          <a:prstGeom prst="rect">
            <a:avLst/>
          </a:prstGeom>
        </p:spPr>
      </p:pic>
    </p:spTree>
    <p:extLst>
      <p:ext uri="{BB962C8B-B14F-4D97-AF65-F5344CB8AC3E}">
        <p14:creationId xmlns:p14="http://schemas.microsoft.com/office/powerpoint/2010/main" val="721710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D6044-2F63-6162-645A-2494C1E3F5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BB8E46-2351-BB49-C883-3262A48FC38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B8CAB30-2B82-4421-DF1D-C736301B15D0}"/>
              </a:ext>
            </a:extLst>
          </p:cNvPr>
          <p:cNvPicPr>
            <a:picLocks noChangeAspect="1"/>
          </p:cNvPicPr>
          <p:nvPr/>
        </p:nvPicPr>
        <p:blipFill>
          <a:blip r:embed="rId3"/>
          <a:stretch>
            <a:fillRect/>
          </a:stretch>
        </p:blipFill>
        <p:spPr>
          <a:xfrm>
            <a:off x="237308" y="1479140"/>
            <a:ext cx="7508966" cy="5146837"/>
          </a:xfrm>
          <a:prstGeom prst="rect">
            <a:avLst/>
          </a:prstGeom>
        </p:spPr>
      </p:pic>
      <p:pic>
        <p:nvPicPr>
          <p:cNvPr id="5" name="Picture 4">
            <a:extLst>
              <a:ext uri="{FF2B5EF4-FFF2-40B4-BE49-F238E27FC236}">
                <a16:creationId xmlns:a16="http://schemas.microsoft.com/office/drawing/2014/main" id="{67B78BD1-2E81-8936-24A8-F38882134765}"/>
              </a:ext>
            </a:extLst>
          </p:cNvPr>
          <p:cNvPicPr>
            <a:picLocks noChangeAspect="1"/>
          </p:cNvPicPr>
          <p:nvPr/>
        </p:nvPicPr>
        <p:blipFill>
          <a:blip r:embed="rId4"/>
          <a:stretch>
            <a:fillRect/>
          </a:stretch>
        </p:blipFill>
        <p:spPr>
          <a:xfrm>
            <a:off x="7746274" y="4648200"/>
            <a:ext cx="3225800" cy="1663700"/>
          </a:xfrm>
          <a:prstGeom prst="rect">
            <a:avLst/>
          </a:prstGeom>
        </p:spPr>
      </p:pic>
    </p:spTree>
    <p:extLst>
      <p:ext uri="{BB962C8B-B14F-4D97-AF65-F5344CB8AC3E}">
        <p14:creationId xmlns:p14="http://schemas.microsoft.com/office/powerpoint/2010/main" val="2282028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D9F273-328C-5761-C12C-AE81DFFF7AFF}"/>
              </a:ext>
            </a:extLst>
          </p:cNvPr>
          <p:cNvPicPr>
            <a:picLocks noChangeAspect="1"/>
          </p:cNvPicPr>
          <p:nvPr/>
        </p:nvPicPr>
        <p:blipFill>
          <a:blip r:embed="rId3"/>
          <a:stretch>
            <a:fillRect/>
          </a:stretch>
        </p:blipFill>
        <p:spPr>
          <a:xfrm>
            <a:off x="3190991" y="0"/>
            <a:ext cx="5810017" cy="6858000"/>
          </a:xfrm>
          <a:prstGeom prst="rect">
            <a:avLst/>
          </a:prstGeom>
        </p:spPr>
      </p:pic>
    </p:spTree>
    <p:extLst>
      <p:ext uri="{BB962C8B-B14F-4D97-AF65-F5344CB8AC3E}">
        <p14:creationId xmlns:p14="http://schemas.microsoft.com/office/powerpoint/2010/main" val="3125766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BF62-CACE-0A74-34BC-AD9E7A9A403C}"/>
              </a:ext>
            </a:extLst>
          </p:cNvPr>
          <p:cNvSpPr>
            <a:spLocks noGrp="1"/>
          </p:cNvSpPr>
          <p:nvPr>
            <p:ph type="title"/>
          </p:nvPr>
        </p:nvSpPr>
        <p:spPr/>
        <p:txBody>
          <a:bodyPr/>
          <a:lstStyle/>
          <a:p>
            <a:r>
              <a:rPr lang="en-US" dirty="0"/>
              <a:t>Regular Wide Complex: Ventricular Tachycardia</a:t>
            </a:r>
          </a:p>
        </p:txBody>
      </p:sp>
      <p:sp>
        <p:nvSpPr>
          <p:cNvPr id="3" name="Content Placeholder 2">
            <a:extLst>
              <a:ext uri="{FF2B5EF4-FFF2-40B4-BE49-F238E27FC236}">
                <a16:creationId xmlns:a16="http://schemas.microsoft.com/office/drawing/2014/main" id="{5E0770A5-0E6A-8926-504F-371BD693F90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9466CB8-0D3B-46E8-1D8C-BBB2D8A52568}"/>
              </a:ext>
            </a:extLst>
          </p:cNvPr>
          <p:cNvPicPr>
            <a:picLocks noChangeAspect="1"/>
          </p:cNvPicPr>
          <p:nvPr/>
        </p:nvPicPr>
        <p:blipFill>
          <a:blip r:embed="rId3"/>
          <a:stretch>
            <a:fillRect/>
          </a:stretch>
        </p:blipFill>
        <p:spPr>
          <a:xfrm>
            <a:off x="1010155" y="1544237"/>
            <a:ext cx="9909636" cy="4806059"/>
          </a:xfrm>
          <a:prstGeom prst="rect">
            <a:avLst/>
          </a:prstGeom>
        </p:spPr>
      </p:pic>
    </p:spTree>
    <p:extLst>
      <p:ext uri="{BB962C8B-B14F-4D97-AF65-F5344CB8AC3E}">
        <p14:creationId xmlns:p14="http://schemas.microsoft.com/office/powerpoint/2010/main" val="4126343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4EFB71-C755-69AE-0C98-1E0C7AE0975C}"/>
              </a:ext>
            </a:extLst>
          </p:cNvPr>
          <p:cNvPicPr>
            <a:picLocks noChangeAspect="1"/>
          </p:cNvPicPr>
          <p:nvPr/>
        </p:nvPicPr>
        <p:blipFill>
          <a:blip r:embed="rId3"/>
          <a:stretch>
            <a:fillRect/>
          </a:stretch>
        </p:blipFill>
        <p:spPr>
          <a:xfrm>
            <a:off x="2209800" y="254294"/>
            <a:ext cx="7772400" cy="6349411"/>
          </a:xfrm>
          <a:prstGeom prst="rect">
            <a:avLst/>
          </a:prstGeom>
        </p:spPr>
      </p:pic>
    </p:spTree>
    <p:extLst>
      <p:ext uri="{BB962C8B-B14F-4D97-AF65-F5344CB8AC3E}">
        <p14:creationId xmlns:p14="http://schemas.microsoft.com/office/powerpoint/2010/main" val="2164065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603883FB-55D8-3C5F-05C3-44650B01CFF2}"/>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kern="1200">
                <a:solidFill>
                  <a:schemeClr val="tx1"/>
                </a:solidFill>
                <a:latin typeface="+mj-lt"/>
                <a:ea typeface="+mj-ea"/>
                <a:cs typeface="+mj-cs"/>
              </a:rPr>
              <a:t>Interventions</a:t>
            </a:r>
          </a:p>
        </p:txBody>
      </p:sp>
      <p:pic>
        <p:nvPicPr>
          <p:cNvPr id="2" name="Content Placeholder 1">
            <a:extLst>
              <a:ext uri="{FF2B5EF4-FFF2-40B4-BE49-F238E27FC236}">
                <a16:creationId xmlns:a16="http://schemas.microsoft.com/office/drawing/2014/main" id="{74BF4700-A105-CF81-D9C9-319AA6C2D663}"/>
              </a:ext>
            </a:extLst>
          </p:cNvPr>
          <p:cNvPicPr>
            <a:picLocks noGrp="1" noChangeAspect="1"/>
          </p:cNvPicPr>
          <p:nvPr>
            <p:ph idx="1"/>
          </p:nvPr>
        </p:nvPicPr>
        <p:blipFill>
          <a:blip r:embed="rId3"/>
          <a:stretch>
            <a:fillRect/>
          </a:stretch>
        </p:blipFill>
        <p:spPr>
          <a:xfrm>
            <a:off x="1873448" y="2354239"/>
            <a:ext cx="8445103" cy="3948085"/>
          </a:xfrm>
          <a:prstGeom prst="rect">
            <a:avLst/>
          </a:prstGeom>
        </p:spPr>
      </p:pic>
    </p:spTree>
    <p:extLst>
      <p:ext uri="{BB962C8B-B14F-4D97-AF65-F5344CB8AC3E}">
        <p14:creationId xmlns:p14="http://schemas.microsoft.com/office/powerpoint/2010/main" val="471330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16520A-4A93-D91B-3B27-E0A59F57BA8A}"/>
              </a:ext>
            </a:extLst>
          </p:cNvPr>
          <p:cNvPicPr>
            <a:picLocks noChangeAspect="1"/>
          </p:cNvPicPr>
          <p:nvPr/>
        </p:nvPicPr>
        <p:blipFill>
          <a:blip r:embed="rId2"/>
          <a:stretch>
            <a:fillRect/>
          </a:stretch>
        </p:blipFill>
        <p:spPr>
          <a:xfrm>
            <a:off x="757646" y="827676"/>
            <a:ext cx="11195979" cy="4671787"/>
          </a:xfrm>
          <a:prstGeom prst="rect">
            <a:avLst/>
          </a:prstGeom>
        </p:spPr>
      </p:pic>
    </p:spTree>
    <p:extLst>
      <p:ext uri="{BB962C8B-B14F-4D97-AF65-F5344CB8AC3E}">
        <p14:creationId xmlns:p14="http://schemas.microsoft.com/office/powerpoint/2010/main" val="367277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4B58E06-581C-B252-6F1B-C57C17F96A79}"/>
              </a:ext>
            </a:extLst>
          </p:cNvPr>
          <p:cNvPicPr>
            <a:picLocks noGrp="1" noChangeAspect="1"/>
          </p:cNvPicPr>
          <p:nvPr>
            <p:ph idx="1"/>
          </p:nvPr>
        </p:nvPicPr>
        <p:blipFill>
          <a:blip r:embed="rId2"/>
          <a:stretch>
            <a:fillRect/>
          </a:stretch>
        </p:blipFill>
        <p:spPr>
          <a:xfrm>
            <a:off x="1656904" y="643467"/>
            <a:ext cx="8878192"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430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1396F-5921-2B23-144C-5D2928E22F55}"/>
              </a:ext>
            </a:extLst>
          </p:cNvPr>
          <p:cNvSpPr>
            <a:spLocks noGrp="1"/>
          </p:cNvSpPr>
          <p:nvPr>
            <p:ph type="title"/>
          </p:nvPr>
        </p:nvSpPr>
        <p:spPr/>
        <p:txBody>
          <a:bodyPr/>
          <a:lstStyle/>
          <a:p>
            <a:r>
              <a:rPr lang="en-US" dirty="0"/>
              <a:t>Irregular Wide Complex: Ventricular Fibrillation</a:t>
            </a:r>
          </a:p>
        </p:txBody>
      </p:sp>
      <p:sp>
        <p:nvSpPr>
          <p:cNvPr id="3" name="Content Placeholder 2">
            <a:extLst>
              <a:ext uri="{FF2B5EF4-FFF2-40B4-BE49-F238E27FC236}">
                <a16:creationId xmlns:a16="http://schemas.microsoft.com/office/drawing/2014/main" id="{2D42168A-0A1F-FEA4-8105-EECF2AF1419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AA81BC-F039-B103-F9B7-8FE828297113}"/>
              </a:ext>
            </a:extLst>
          </p:cNvPr>
          <p:cNvPicPr>
            <a:picLocks noChangeAspect="1"/>
          </p:cNvPicPr>
          <p:nvPr/>
        </p:nvPicPr>
        <p:blipFill>
          <a:blip r:embed="rId3"/>
          <a:stretch>
            <a:fillRect/>
          </a:stretch>
        </p:blipFill>
        <p:spPr>
          <a:xfrm>
            <a:off x="838199" y="1690688"/>
            <a:ext cx="10677939" cy="4893546"/>
          </a:xfrm>
          <a:prstGeom prst="rect">
            <a:avLst/>
          </a:prstGeom>
        </p:spPr>
      </p:pic>
    </p:spTree>
    <p:extLst>
      <p:ext uri="{BB962C8B-B14F-4D97-AF65-F5344CB8AC3E}">
        <p14:creationId xmlns:p14="http://schemas.microsoft.com/office/powerpoint/2010/main" val="2421862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46E708-75D1-59B2-1AD1-F08D006A54D4}"/>
              </a:ext>
            </a:extLst>
          </p:cNvPr>
          <p:cNvPicPr>
            <a:picLocks noChangeAspect="1"/>
          </p:cNvPicPr>
          <p:nvPr/>
        </p:nvPicPr>
        <p:blipFill>
          <a:blip r:embed="rId3"/>
          <a:stretch>
            <a:fillRect/>
          </a:stretch>
        </p:blipFill>
        <p:spPr>
          <a:xfrm>
            <a:off x="2257011" y="0"/>
            <a:ext cx="7677978" cy="6858000"/>
          </a:xfrm>
          <a:prstGeom prst="rect">
            <a:avLst/>
          </a:prstGeom>
        </p:spPr>
      </p:pic>
    </p:spTree>
    <p:extLst>
      <p:ext uri="{BB962C8B-B14F-4D97-AF65-F5344CB8AC3E}">
        <p14:creationId xmlns:p14="http://schemas.microsoft.com/office/powerpoint/2010/main" val="490013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0281-CA4C-F866-C6BC-08706D2641EA}"/>
              </a:ext>
            </a:extLst>
          </p:cNvPr>
          <p:cNvSpPr>
            <a:spLocks noGrp="1"/>
          </p:cNvSpPr>
          <p:nvPr>
            <p:ph type="title"/>
          </p:nvPr>
        </p:nvSpPr>
        <p:spPr/>
        <p:txBody>
          <a:bodyPr/>
          <a:lstStyle/>
          <a:p>
            <a:r>
              <a:rPr lang="en-US" dirty="0"/>
              <a:t>Irregular Wide Complex </a:t>
            </a:r>
            <a:r>
              <a:rPr lang="en-US" dirty="0" err="1"/>
              <a:t>Torsades</a:t>
            </a:r>
            <a:r>
              <a:rPr lang="en-US" dirty="0"/>
              <a:t> De Pointes</a:t>
            </a:r>
          </a:p>
        </p:txBody>
      </p:sp>
      <p:sp>
        <p:nvSpPr>
          <p:cNvPr id="3" name="Content Placeholder 2">
            <a:extLst>
              <a:ext uri="{FF2B5EF4-FFF2-40B4-BE49-F238E27FC236}">
                <a16:creationId xmlns:a16="http://schemas.microsoft.com/office/drawing/2014/main" id="{9AA6F28F-A9D6-A55D-59EB-FB38B26942F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095A3D-0BB1-8775-F285-3BA557D5C7D2}"/>
              </a:ext>
            </a:extLst>
          </p:cNvPr>
          <p:cNvPicPr>
            <a:picLocks noChangeAspect="1"/>
          </p:cNvPicPr>
          <p:nvPr/>
        </p:nvPicPr>
        <p:blipFill>
          <a:blip r:embed="rId3"/>
          <a:stretch>
            <a:fillRect/>
          </a:stretch>
        </p:blipFill>
        <p:spPr>
          <a:xfrm>
            <a:off x="838200" y="1346730"/>
            <a:ext cx="8729870" cy="5513602"/>
          </a:xfrm>
          <a:prstGeom prst="rect">
            <a:avLst/>
          </a:prstGeom>
        </p:spPr>
      </p:pic>
    </p:spTree>
    <p:extLst>
      <p:ext uri="{BB962C8B-B14F-4D97-AF65-F5344CB8AC3E}">
        <p14:creationId xmlns:p14="http://schemas.microsoft.com/office/powerpoint/2010/main" val="904135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C62E8E-6A99-F2EB-451D-7E1ECAC1B3F8}"/>
              </a:ext>
            </a:extLst>
          </p:cNvPr>
          <p:cNvPicPr>
            <a:picLocks noChangeAspect="1"/>
          </p:cNvPicPr>
          <p:nvPr/>
        </p:nvPicPr>
        <p:blipFill>
          <a:blip r:embed="rId3"/>
          <a:stretch>
            <a:fillRect/>
          </a:stretch>
        </p:blipFill>
        <p:spPr>
          <a:xfrm>
            <a:off x="1772478" y="723497"/>
            <a:ext cx="7772400" cy="2071459"/>
          </a:xfrm>
          <a:prstGeom prst="rect">
            <a:avLst/>
          </a:prstGeom>
        </p:spPr>
      </p:pic>
      <p:pic>
        <p:nvPicPr>
          <p:cNvPr id="3" name="Picture 2">
            <a:extLst>
              <a:ext uri="{FF2B5EF4-FFF2-40B4-BE49-F238E27FC236}">
                <a16:creationId xmlns:a16="http://schemas.microsoft.com/office/drawing/2014/main" id="{938D84C9-993A-8A86-5194-CD2B9D72A94B}"/>
              </a:ext>
            </a:extLst>
          </p:cNvPr>
          <p:cNvPicPr>
            <a:picLocks noChangeAspect="1"/>
          </p:cNvPicPr>
          <p:nvPr/>
        </p:nvPicPr>
        <p:blipFill>
          <a:blip r:embed="rId4"/>
          <a:stretch>
            <a:fillRect/>
          </a:stretch>
        </p:blipFill>
        <p:spPr>
          <a:xfrm>
            <a:off x="1772478" y="3530396"/>
            <a:ext cx="7772400" cy="2341626"/>
          </a:xfrm>
          <a:prstGeom prst="rect">
            <a:avLst/>
          </a:prstGeom>
        </p:spPr>
      </p:pic>
    </p:spTree>
    <p:extLst>
      <p:ext uri="{BB962C8B-B14F-4D97-AF65-F5344CB8AC3E}">
        <p14:creationId xmlns:p14="http://schemas.microsoft.com/office/powerpoint/2010/main" val="2323624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554C0-CE29-D588-AD68-C8954A13C1F1}"/>
              </a:ext>
            </a:extLst>
          </p:cNvPr>
          <p:cNvPicPr>
            <a:picLocks noChangeAspect="1"/>
          </p:cNvPicPr>
          <p:nvPr/>
        </p:nvPicPr>
        <p:blipFill>
          <a:blip r:embed="rId2"/>
          <a:stretch>
            <a:fillRect/>
          </a:stretch>
        </p:blipFill>
        <p:spPr>
          <a:xfrm>
            <a:off x="731520" y="-2250"/>
            <a:ext cx="10607040" cy="6887834"/>
          </a:xfrm>
          <a:prstGeom prst="rect">
            <a:avLst/>
          </a:prstGeom>
        </p:spPr>
      </p:pic>
      <p:sp>
        <p:nvSpPr>
          <p:cNvPr id="3" name="Frame 2">
            <a:extLst>
              <a:ext uri="{FF2B5EF4-FFF2-40B4-BE49-F238E27FC236}">
                <a16:creationId xmlns:a16="http://schemas.microsoft.com/office/drawing/2014/main" id="{C4A8D53A-27EA-28A5-B312-1357F72B53F1}"/>
              </a:ext>
            </a:extLst>
          </p:cNvPr>
          <p:cNvSpPr/>
          <p:nvPr/>
        </p:nvSpPr>
        <p:spPr>
          <a:xfrm>
            <a:off x="6035040" y="4678017"/>
            <a:ext cx="5724939" cy="235888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466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2772F1-EC94-475C-9BFC-B0674EBA4B97}"/>
              </a:ext>
            </a:extLst>
          </p:cNvPr>
          <p:cNvPicPr>
            <a:picLocks noChangeAspect="1"/>
          </p:cNvPicPr>
          <p:nvPr/>
        </p:nvPicPr>
        <p:blipFill>
          <a:blip r:embed="rId2"/>
          <a:stretch>
            <a:fillRect/>
          </a:stretch>
        </p:blipFill>
        <p:spPr>
          <a:xfrm>
            <a:off x="2731961" y="0"/>
            <a:ext cx="6728078" cy="6858000"/>
          </a:xfrm>
          <a:prstGeom prst="rect">
            <a:avLst/>
          </a:prstGeom>
        </p:spPr>
      </p:pic>
    </p:spTree>
    <p:extLst>
      <p:ext uri="{BB962C8B-B14F-4D97-AF65-F5344CB8AC3E}">
        <p14:creationId xmlns:p14="http://schemas.microsoft.com/office/powerpoint/2010/main" val="984973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D9F273-328C-5761-C12C-AE81DFFF7AFF}"/>
              </a:ext>
            </a:extLst>
          </p:cNvPr>
          <p:cNvPicPr>
            <a:picLocks noChangeAspect="1"/>
          </p:cNvPicPr>
          <p:nvPr/>
        </p:nvPicPr>
        <p:blipFill>
          <a:blip r:embed="rId2"/>
          <a:stretch>
            <a:fillRect/>
          </a:stretch>
        </p:blipFill>
        <p:spPr>
          <a:xfrm>
            <a:off x="3190991" y="0"/>
            <a:ext cx="5810017" cy="6858000"/>
          </a:xfrm>
          <a:prstGeom prst="rect">
            <a:avLst/>
          </a:prstGeom>
        </p:spPr>
      </p:pic>
    </p:spTree>
    <p:extLst>
      <p:ext uri="{BB962C8B-B14F-4D97-AF65-F5344CB8AC3E}">
        <p14:creationId xmlns:p14="http://schemas.microsoft.com/office/powerpoint/2010/main" val="3322981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204D-D5CE-5B7B-45DA-206D90C2179A}"/>
              </a:ext>
            </a:extLst>
          </p:cNvPr>
          <p:cNvSpPr>
            <a:spLocks noGrp="1"/>
          </p:cNvSpPr>
          <p:nvPr>
            <p:ph type="title"/>
          </p:nvPr>
        </p:nvSpPr>
        <p:spPr/>
        <p:txBody>
          <a:bodyPr/>
          <a:lstStyle/>
          <a:p>
            <a:r>
              <a:rPr lang="en-US" dirty="0"/>
              <a:t>Considerations and Pearls</a:t>
            </a:r>
          </a:p>
        </p:txBody>
      </p:sp>
      <p:sp>
        <p:nvSpPr>
          <p:cNvPr id="3" name="Content Placeholder 2">
            <a:extLst>
              <a:ext uri="{FF2B5EF4-FFF2-40B4-BE49-F238E27FC236}">
                <a16:creationId xmlns:a16="http://schemas.microsoft.com/office/drawing/2014/main" id="{AAB5D0A3-865C-4BF5-B871-EF245F0FA27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66C1122-E8A6-C2BD-EE71-A9E62CC77119}"/>
              </a:ext>
            </a:extLst>
          </p:cNvPr>
          <p:cNvPicPr>
            <a:picLocks noChangeAspect="1"/>
          </p:cNvPicPr>
          <p:nvPr/>
        </p:nvPicPr>
        <p:blipFill>
          <a:blip r:embed="rId3"/>
          <a:stretch>
            <a:fillRect/>
          </a:stretch>
        </p:blipFill>
        <p:spPr>
          <a:xfrm>
            <a:off x="2319131" y="1345575"/>
            <a:ext cx="7527234" cy="5125908"/>
          </a:xfrm>
          <a:prstGeom prst="rect">
            <a:avLst/>
          </a:prstGeom>
        </p:spPr>
      </p:pic>
    </p:spTree>
    <p:extLst>
      <p:ext uri="{BB962C8B-B14F-4D97-AF65-F5344CB8AC3E}">
        <p14:creationId xmlns:p14="http://schemas.microsoft.com/office/powerpoint/2010/main" val="2650912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4F98-748A-566E-2C49-AC8FBFC61B15}"/>
              </a:ext>
            </a:extLst>
          </p:cNvPr>
          <p:cNvSpPr>
            <a:spLocks noGrp="1"/>
          </p:cNvSpPr>
          <p:nvPr>
            <p:ph type="title"/>
          </p:nvPr>
        </p:nvSpPr>
        <p:spPr>
          <a:xfrm>
            <a:off x="640080" y="325369"/>
            <a:ext cx="4368602" cy="1956841"/>
          </a:xfrm>
        </p:spPr>
        <p:txBody>
          <a:bodyPr anchor="b">
            <a:normAutofit/>
          </a:bodyPr>
          <a:lstStyle/>
          <a:p>
            <a:r>
              <a:rPr lang="en-US" sz="5400"/>
              <a:t>Medications</a:t>
            </a:r>
          </a:p>
        </p:txBody>
      </p:sp>
      <p:sp>
        <p:nvSpPr>
          <p:cNvPr id="3" name="Content Placeholder 2">
            <a:extLst>
              <a:ext uri="{FF2B5EF4-FFF2-40B4-BE49-F238E27FC236}">
                <a16:creationId xmlns:a16="http://schemas.microsoft.com/office/drawing/2014/main" id="{E365655E-BA79-86BC-13B3-A825719C1E19}"/>
              </a:ext>
            </a:extLst>
          </p:cNvPr>
          <p:cNvSpPr>
            <a:spLocks noGrp="1"/>
          </p:cNvSpPr>
          <p:nvPr>
            <p:ph idx="1"/>
          </p:nvPr>
        </p:nvSpPr>
        <p:spPr>
          <a:xfrm>
            <a:off x="640080" y="2872899"/>
            <a:ext cx="4243589" cy="3320668"/>
          </a:xfrm>
        </p:spPr>
        <p:txBody>
          <a:bodyPr>
            <a:normAutofit/>
          </a:bodyPr>
          <a:lstStyle/>
          <a:p>
            <a:r>
              <a:rPr lang="en-US" sz="2200" dirty="0"/>
              <a:t>New Medications</a:t>
            </a:r>
          </a:p>
          <a:p>
            <a:r>
              <a:rPr lang="en-US" sz="2200" dirty="0"/>
              <a:t>Drug-Drug Interactions</a:t>
            </a:r>
          </a:p>
          <a:p>
            <a:r>
              <a:rPr lang="en-US" sz="2200" dirty="0"/>
              <a:t>Renally and Hepatically cleared medications</a:t>
            </a:r>
          </a:p>
        </p:txBody>
      </p:sp>
      <p:pic>
        <p:nvPicPr>
          <p:cNvPr id="6" name="Picture 5">
            <a:extLst>
              <a:ext uri="{FF2B5EF4-FFF2-40B4-BE49-F238E27FC236}">
                <a16:creationId xmlns:a16="http://schemas.microsoft.com/office/drawing/2014/main" id="{EA9373CC-0329-69A2-C731-5746617E59BB}"/>
              </a:ext>
            </a:extLst>
          </p:cNvPr>
          <p:cNvPicPr>
            <a:picLocks noChangeAspect="1"/>
          </p:cNvPicPr>
          <p:nvPr/>
        </p:nvPicPr>
        <p:blipFill rotWithShape="1">
          <a:blip r:embed="rId3"/>
          <a:srcRect l="7527" r="897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4972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A37309-CDB7-22D9-429D-BCED84BBB12C}"/>
              </a:ext>
            </a:extLst>
          </p:cNvPr>
          <p:cNvSpPr>
            <a:spLocks noGrp="1"/>
          </p:cNvSpPr>
          <p:nvPr>
            <p:ph type="title"/>
          </p:nvPr>
        </p:nvSpPr>
        <p:spPr>
          <a:xfrm>
            <a:off x="640080" y="325369"/>
            <a:ext cx="4368602" cy="1956841"/>
          </a:xfrm>
        </p:spPr>
        <p:txBody>
          <a:bodyPr anchor="b">
            <a:normAutofit/>
          </a:bodyPr>
          <a:lstStyle/>
          <a:p>
            <a:r>
              <a:rPr lang="en-US" sz="5400"/>
              <a:t>Upcoming Grand Rounds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8B1435-029C-1462-A7B1-5119221889E5}"/>
              </a:ext>
            </a:extLst>
          </p:cNvPr>
          <p:cNvSpPr>
            <a:spLocks noGrp="1"/>
          </p:cNvSpPr>
          <p:nvPr>
            <p:ph idx="1"/>
          </p:nvPr>
        </p:nvSpPr>
        <p:spPr>
          <a:xfrm>
            <a:off x="640080" y="2872899"/>
            <a:ext cx="4243589" cy="3320668"/>
          </a:xfrm>
        </p:spPr>
        <p:txBody>
          <a:bodyPr>
            <a:normAutofit/>
          </a:bodyPr>
          <a:lstStyle/>
          <a:p>
            <a:pPr marL="0" indent="0">
              <a:buNone/>
            </a:pPr>
            <a:r>
              <a:rPr lang="en-US" sz="2200" dirty="0"/>
              <a:t>Sepsis and Infectious Disease</a:t>
            </a:r>
          </a:p>
          <a:p>
            <a:r>
              <a:rPr lang="en-US" sz="2200" dirty="0"/>
              <a:t>April 17</a:t>
            </a:r>
            <a:r>
              <a:rPr lang="en-US" sz="2200" baseline="30000" dirty="0"/>
              <a:t>th</a:t>
            </a:r>
            <a:r>
              <a:rPr lang="en-US" sz="2200" dirty="0"/>
              <a:t> 6PM</a:t>
            </a:r>
          </a:p>
          <a:p>
            <a:pPr marL="0" indent="0">
              <a:buNone/>
            </a:pPr>
            <a:r>
              <a:rPr lang="en-US" sz="2200" dirty="0"/>
              <a:t>Pre-Hospital Management of Orthopedic and Extremity Injuries</a:t>
            </a:r>
          </a:p>
          <a:p>
            <a:r>
              <a:rPr lang="en-US" sz="2200" dirty="0"/>
              <a:t>May 15</a:t>
            </a:r>
            <a:r>
              <a:rPr lang="en-US" sz="2200" baseline="30000" dirty="0"/>
              <a:t>th</a:t>
            </a:r>
            <a:r>
              <a:rPr lang="en-US" sz="2200" dirty="0"/>
              <a:t> 6PM</a:t>
            </a:r>
          </a:p>
          <a:p>
            <a:pPr marL="0" indent="0">
              <a:buNone/>
            </a:pPr>
            <a:endParaRPr lang="en-US" sz="2200" dirty="0"/>
          </a:p>
        </p:txBody>
      </p:sp>
      <p:pic>
        <p:nvPicPr>
          <p:cNvPr id="5" name="Picture 4" descr="Calendar on table">
            <a:extLst>
              <a:ext uri="{FF2B5EF4-FFF2-40B4-BE49-F238E27FC236}">
                <a16:creationId xmlns:a16="http://schemas.microsoft.com/office/drawing/2014/main" id="{033981AE-BB11-45B4-0421-BA3B7D86BCA9}"/>
              </a:ext>
            </a:extLst>
          </p:cNvPr>
          <p:cNvPicPr>
            <a:picLocks noChangeAspect="1"/>
          </p:cNvPicPr>
          <p:nvPr/>
        </p:nvPicPr>
        <p:blipFill rotWithShape="1">
          <a:blip r:embed="rId2"/>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03560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23D3A9E-09CC-8C0F-F252-BB3BC6CC6648}"/>
              </a:ext>
            </a:extLst>
          </p:cNvPr>
          <p:cNvPicPr>
            <a:picLocks noGrp="1" noChangeAspect="1"/>
          </p:cNvPicPr>
          <p:nvPr>
            <p:ph idx="1"/>
          </p:nvPr>
        </p:nvPicPr>
        <p:blipFill>
          <a:blip r:embed="rId2"/>
          <a:stretch>
            <a:fillRect/>
          </a:stretch>
        </p:blipFill>
        <p:spPr>
          <a:xfrm>
            <a:off x="2058995" y="643467"/>
            <a:ext cx="8074009"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407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6FAE-EEA6-3380-46B0-33B6908C0FA2}"/>
              </a:ext>
            </a:extLst>
          </p:cNvPr>
          <p:cNvSpPr>
            <a:spLocks noGrp="1"/>
          </p:cNvSpPr>
          <p:nvPr>
            <p:ph type="title"/>
          </p:nvPr>
        </p:nvSpPr>
        <p:spPr/>
        <p:txBody>
          <a:bodyPr/>
          <a:lstStyle/>
          <a:p>
            <a:r>
              <a:rPr lang="en-US" dirty="0"/>
              <a:t>Thanks! Questions?</a:t>
            </a:r>
          </a:p>
        </p:txBody>
      </p:sp>
      <p:sp>
        <p:nvSpPr>
          <p:cNvPr id="3" name="Content Placeholder 2">
            <a:extLst>
              <a:ext uri="{FF2B5EF4-FFF2-40B4-BE49-F238E27FC236}">
                <a16:creationId xmlns:a16="http://schemas.microsoft.com/office/drawing/2014/main" id="{D9B09968-9D09-DA34-0FB8-8D0428162CBC}"/>
              </a:ext>
            </a:extLst>
          </p:cNvPr>
          <p:cNvSpPr>
            <a:spLocks noGrp="1"/>
          </p:cNvSpPr>
          <p:nvPr>
            <p:ph idx="1"/>
          </p:nvPr>
        </p:nvSpPr>
        <p:spPr/>
        <p:txBody>
          <a:bodyPr/>
          <a:lstStyle/>
          <a:p>
            <a:pPr marL="0" indent="0">
              <a:buNone/>
            </a:pPr>
            <a:r>
              <a:rPr lang="en-US" dirty="0"/>
              <a:t>Resources</a:t>
            </a:r>
          </a:p>
          <a:p>
            <a:r>
              <a:rPr lang="en-US" dirty="0"/>
              <a:t>Life In The Fast Lane</a:t>
            </a:r>
          </a:p>
          <a:p>
            <a:pPr lvl="1"/>
            <a:r>
              <a:rPr lang="en-US" dirty="0"/>
              <a:t>https://</a:t>
            </a:r>
            <a:r>
              <a:rPr lang="en-US" dirty="0" err="1"/>
              <a:t>litfl.com</a:t>
            </a:r>
            <a:r>
              <a:rPr lang="en-US" dirty="0"/>
              <a:t>/tachycardia-</a:t>
            </a:r>
            <a:r>
              <a:rPr lang="en-US" dirty="0" err="1"/>
              <a:t>ddx</a:t>
            </a:r>
            <a:r>
              <a:rPr lang="en-US" dirty="0"/>
              <a:t>/</a:t>
            </a:r>
          </a:p>
          <a:p>
            <a:r>
              <a:rPr lang="en-US" dirty="0"/>
              <a:t>Emergency Medicine Cases</a:t>
            </a:r>
          </a:p>
          <a:p>
            <a:pPr lvl="1"/>
            <a:r>
              <a:rPr lang="en-US" dirty="0"/>
              <a:t>https://</a:t>
            </a:r>
            <a:r>
              <a:rPr lang="en-US" dirty="0" err="1"/>
              <a:t>emergencymedicinecases.com</a:t>
            </a:r>
            <a:r>
              <a:rPr lang="en-US" dirty="0"/>
              <a:t>/tachydysrhythmias/</a:t>
            </a:r>
          </a:p>
          <a:p>
            <a:endParaRPr lang="en-US" dirty="0"/>
          </a:p>
          <a:p>
            <a:r>
              <a:rPr lang="en-US" dirty="0"/>
              <a:t>Core EM</a:t>
            </a:r>
          </a:p>
          <a:p>
            <a:pPr lvl="1"/>
            <a:r>
              <a:rPr lang="en-US" dirty="0">
                <a:hlinkClick r:id="rId2"/>
              </a:rPr>
              <a:t>https://coreem.net/core/a-simplified-approach-to-tachydysrhythmias/</a:t>
            </a:r>
            <a:endParaRPr lang="en-US" dirty="0"/>
          </a:p>
          <a:p>
            <a:pPr marL="457200" lvl="1" indent="0">
              <a:buNone/>
            </a:pPr>
            <a:endParaRPr lang="en-US" dirty="0"/>
          </a:p>
        </p:txBody>
      </p:sp>
    </p:spTree>
    <p:extLst>
      <p:ext uri="{BB962C8B-B14F-4D97-AF65-F5344CB8AC3E}">
        <p14:creationId xmlns:p14="http://schemas.microsoft.com/office/powerpoint/2010/main" val="2675881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B71E8-9D3F-5510-EBCF-B245A06A03AE}"/>
              </a:ext>
            </a:extLst>
          </p:cNvPr>
          <p:cNvPicPr>
            <a:picLocks noChangeAspect="1"/>
          </p:cNvPicPr>
          <p:nvPr/>
        </p:nvPicPr>
        <p:blipFill>
          <a:blip r:embed="rId3"/>
          <a:stretch>
            <a:fillRect/>
          </a:stretch>
        </p:blipFill>
        <p:spPr>
          <a:xfrm>
            <a:off x="2209800" y="1093062"/>
            <a:ext cx="7772400" cy="4671876"/>
          </a:xfrm>
          <a:prstGeom prst="rect">
            <a:avLst/>
          </a:prstGeom>
        </p:spPr>
      </p:pic>
    </p:spTree>
    <p:extLst>
      <p:ext uri="{BB962C8B-B14F-4D97-AF65-F5344CB8AC3E}">
        <p14:creationId xmlns:p14="http://schemas.microsoft.com/office/powerpoint/2010/main" val="2771909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C3EE1D1-F20F-45A2-4DBC-2C931B093D3C}"/>
              </a:ext>
            </a:extLst>
          </p:cNvPr>
          <p:cNvPicPr>
            <a:picLocks noGrp="1" noChangeAspect="1"/>
          </p:cNvPicPr>
          <p:nvPr>
            <p:ph idx="1"/>
          </p:nvPr>
        </p:nvPicPr>
        <p:blipFill>
          <a:blip r:embed="rId3"/>
          <a:stretch>
            <a:fillRect/>
          </a:stretch>
        </p:blipFill>
        <p:spPr>
          <a:xfrm>
            <a:off x="643467" y="1684189"/>
            <a:ext cx="10905066" cy="3489621"/>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50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8480FE-493C-FB01-41E0-0DF8629C14A0}"/>
              </a:ext>
            </a:extLst>
          </p:cNvPr>
          <p:cNvSpPr>
            <a:spLocks noGrp="1"/>
          </p:cNvSpPr>
          <p:nvPr>
            <p:ph type="title"/>
          </p:nvPr>
        </p:nvSpPr>
        <p:spPr>
          <a:xfrm>
            <a:off x="640080" y="325369"/>
            <a:ext cx="4368602" cy="1956841"/>
          </a:xfrm>
        </p:spPr>
        <p:txBody>
          <a:bodyPr anchor="b">
            <a:normAutofit/>
          </a:bodyPr>
          <a:lstStyle/>
          <a:p>
            <a:r>
              <a:rPr lang="en-US" sz="5400"/>
              <a:t>Stable vs. Unstable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457152-EBFF-FAEC-AD9E-BBB719D092D4}"/>
              </a:ext>
            </a:extLst>
          </p:cNvPr>
          <p:cNvSpPr>
            <a:spLocks noGrp="1"/>
          </p:cNvSpPr>
          <p:nvPr>
            <p:ph idx="1"/>
          </p:nvPr>
        </p:nvSpPr>
        <p:spPr>
          <a:xfrm>
            <a:off x="640080" y="2872899"/>
            <a:ext cx="4243589" cy="3320668"/>
          </a:xfrm>
        </p:spPr>
        <p:txBody>
          <a:bodyPr>
            <a:normAutofit/>
          </a:bodyPr>
          <a:lstStyle/>
          <a:p>
            <a:r>
              <a:rPr lang="en-US" sz="2200"/>
              <a:t>Hypotension</a:t>
            </a:r>
          </a:p>
          <a:p>
            <a:r>
              <a:rPr lang="en-US" sz="2200"/>
              <a:t>Decreased Consciousness</a:t>
            </a:r>
          </a:p>
          <a:p>
            <a:r>
              <a:rPr lang="en-US" sz="2200"/>
              <a:t>Heart Failure due to arrythmia</a:t>
            </a:r>
          </a:p>
          <a:p>
            <a:r>
              <a:rPr lang="en-US" sz="2200"/>
              <a:t>Acute Ischemic Chest Pain</a:t>
            </a:r>
          </a:p>
        </p:txBody>
      </p:sp>
      <p:pic>
        <p:nvPicPr>
          <p:cNvPr id="5" name="Picture 4" descr="Stethoscope">
            <a:extLst>
              <a:ext uri="{FF2B5EF4-FFF2-40B4-BE49-F238E27FC236}">
                <a16:creationId xmlns:a16="http://schemas.microsoft.com/office/drawing/2014/main" id="{4E4987B2-4F00-008E-CE69-27F5E7286E7C}"/>
              </a:ext>
            </a:extLst>
          </p:cNvPr>
          <p:cNvPicPr>
            <a:picLocks noChangeAspect="1"/>
          </p:cNvPicPr>
          <p:nvPr/>
        </p:nvPicPr>
        <p:blipFill rotWithShape="1">
          <a:blip r:embed="rId3"/>
          <a:srcRect l="19287" r="1375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69365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554C0-CE29-D588-AD68-C8954A13C1F1}"/>
              </a:ext>
            </a:extLst>
          </p:cNvPr>
          <p:cNvPicPr>
            <a:picLocks noChangeAspect="1"/>
          </p:cNvPicPr>
          <p:nvPr/>
        </p:nvPicPr>
        <p:blipFill>
          <a:blip r:embed="rId2"/>
          <a:stretch>
            <a:fillRect/>
          </a:stretch>
        </p:blipFill>
        <p:spPr>
          <a:xfrm>
            <a:off x="731520" y="-2250"/>
            <a:ext cx="10607040" cy="6887834"/>
          </a:xfrm>
          <a:prstGeom prst="rect">
            <a:avLst/>
          </a:prstGeom>
        </p:spPr>
      </p:pic>
    </p:spTree>
    <p:extLst>
      <p:ext uri="{BB962C8B-B14F-4D97-AF65-F5344CB8AC3E}">
        <p14:creationId xmlns:p14="http://schemas.microsoft.com/office/powerpoint/2010/main" val="346383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334B8E-C962-8063-83AD-72EEDF6CCB34}"/>
              </a:ext>
            </a:extLst>
          </p:cNvPr>
          <p:cNvPicPr>
            <a:picLocks noChangeAspect="1"/>
          </p:cNvPicPr>
          <p:nvPr/>
        </p:nvPicPr>
        <p:blipFill>
          <a:blip r:embed="rId2"/>
          <a:stretch>
            <a:fillRect/>
          </a:stretch>
        </p:blipFill>
        <p:spPr>
          <a:xfrm>
            <a:off x="887894" y="13943"/>
            <a:ext cx="10058401" cy="6849586"/>
          </a:xfrm>
          <a:prstGeom prst="rect">
            <a:avLst/>
          </a:prstGeom>
        </p:spPr>
      </p:pic>
    </p:spTree>
    <p:extLst>
      <p:ext uri="{BB962C8B-B14F-4D97-AF65-F5344CB8AC3E}">
        <p14:creationId xmlns:p14="http://schemas.microsoft.com/office/powerpoint/2010/main" val="901351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30360</TotalTime>
  <Words>3910</Words>
  <Application>Microsoft Macintosh PowerPoint</Application>
  <PresentationFormat>Widescreen</PresentationFormat>
  <Paragraphs>349</Paragraphs>
  <Slides>40</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-apple-system</vt:lpstr>
      <vt:lpstr>Arial</vt:lpstr>
      <vt:lpstr>Calibri</vt:lpstr>
      <vt:lpstr>Calibri Light</vt:lpstr>
      <vt:lpstr>karla</vt:lpstr>
      <vt:lpstr>MinionPro</vt:lpstr>
      <vt:lpstr>Open Sans</vt:lpstr>
      <vt:lpstr>Raleway</vt:lpstr>
      <vt:lpstr>Roboto</vt:lpstr>
      <vt:lpstr>SymbolMT</vt:lpstr>
      <vt:lpstr>Office Theme</vt:lpstr>
      <vt:lpstr>Tachycardia: Pre-Hospital Management of Cardiac Presentations</vt:lpstr>
      <vt:lpstr>Objectives</vt:lpstr>
      <vt:lpstr>PowerPoint Presentation</vt:lpstr>
      <vt:lpstr>PowerPoint Presentation</vt:lpstr>
      <vt:lpstr>PowerPoint Presentation</vt:lpstr>
      <vt:lpstr>PowerPoint Presentation</vt:lpstr>
      <vt:lpstr>Stable vs. Unstable</vt:lpstr>
      <vt:lpstr>PowerPoint Presentation</vt:lpstr>
      <vt:lpstr>PowerPoint Presentation</vt:lpstr>
      <vt:lpstr>PowerPoint Presentation</vt:lpstr>
      <vt:lpstr>PowerPoint Presentation</vt:lpstr>
      <vt:lpstr>Tachycardia and Tachydysrhythmia's</vt:lpstr>
      <vt:lpstr>HPI and PE – The Chief Complaint</vt:lpstr>
      <vt:lpstr>PowerPoint Presentation</vt:lpstr>
      <vt:lpstr>PowerPoint Presentation</vt:lpstr>
      <vt:lpstr>PowerPoint Presentation</vt:lpstr>
      <vt:lpstr>PowerPoint Presentation</vt:lpstr>
      <vt:lpstr>Interventions </vt:lpstr>
      <vt:lpstr>Atrial Flutter</vt:lpstr>
      <vt:lpstr>Irregular: Atrial Fibrilation</vt:lpstr>
      <vt:lpstr>Atrial Fibrillation vs. Atrial Flutter</vt:lpstr>
      <vt:lpstr>PowerPoint Presentation</vt:lpstr>
      <vt:lpstr>PowerPoint Presentation</vt:lpstr>
      <vt:lpstr>PowerPoint Presentation</vt:lpstr>
      <vt:lpstr>PowerPoint Presentation</vt:lpstr>
      <vt:lpstr>Regular Wide Complex: Ventricular Tachycardia</vt:lpstr>
      <vt:lpstr>PowerPoint Presentation</vt:lpstr>
      <vt:lpstr>Interventions</vt:lpstr>
      <vt:lpstr>PowerPoint Presentation</vt:lpstr>
      <vt:lpstr>Irregular Wide Complex: Ventricular Fibrillation</vt:lpstr>
      <vt:lpstr>PowerPoint Presentation</vt:lpstr>
      <vt:lpstr>Irregular Wide Complex Torsades De Pointes</vt:lpstr>
      <vt:lpstr>PowerPoint Presentation</vt:lpstr>
      <vt:lpstr>PowerPoint Presentation</vt:lpstr>
      <vt:lpstr>PowerPoint Presentation</vt:lpstr>
      <vt:lpstr>PowerPoint Presentation</vt:lpstr>
      <vt:lpstr>Considerations and Pearls</vt:lpstr>
      <vt:lpstr>Medications</vt:lpstr>
      <vt:lpstr>Upcoming Grand Rounds</vt:lpstr>
      <vt:lpstr>Thanks!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Wisniowski</dc:creator>
  <cp:lastModifiedBy>Jeff Wisniowski</cp:lastModifiedBy>
  <cp:revision>19</cp:revision>
  <dcterms:created xsi:type="dcterms:W3CDTF">2023-11-28T01:13:42Z</dcterms:created>
  <dcterms:modified xsi:type="dcterms:W3CDTF">2024-03-19T13:41:10Z</dcterms:modified>
</cp:coreProperties>
</file>